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457" r:id="rId3"/>
    <p:sldId id="456" r:id="rId4"/>
    <p:sldId id="359" r:id="rId5"/>
    <p:sldId id="258" r:id="rId6"/>
    <p:sldId id="414" r:id="rId7"/>
    <p:sldId id="459" r:id="rId8"/>
    <p:sldId id="450" r:id="rId9"/>
    <p:sldId id="455" r:id="rId10"/>
    <p:sldId id="449" r:id="rId11"/>
    <p:sldId id="458" r:id="rId12"/>
    <p:sldId id="460" r:id="rId13"/>
    <p:sldId id="418" r:id="rId14"/>
    <p:sldId id="368" r:id="rId15"/>
    <p:sldId id="303" r:id="rId16"/>
    <p:sldId id="365" r:id="rId17"/>
    <p:sldId id="425" r:id="rId18"/>
    <p:sldId id="280" r:id="rId19"/>
    <p:sldId id="357" r:id="rId20"/>
    <p:sldId id="440" r:id="rId21"/>
    <p:sldId id="441" r:id="rId22"/>
    <p:sldId id="454" r:id="rId2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54" autoAdjust="0"/>
    <p:restoredTop sz="94660"/>
  </p:normalViewPr>
  <p:slideViewPr>
    <p:cSldViewPr>
      <p:cViewPr>
        <p:scale>
          <a:sx n="90" d="100"/>
          <a:sy n="90" d="100"/>
        </p:scale>
        <p:origin x="-1164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EE520-70DF-4420-AAC8-76D5291E370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3BB56A10-C132-4658-B02A-65BAC81CEFEF}">
      <dgm:prSet phldrT="[Text]"/>
      <dgm:spPr/>
      <dgm:t>
        <a:bodyPr/>
        <a:lstStyle/>
        <a:p>
          <a:r>
            <a:rPr lang="hr-HR" dirty="0" smtClean="0"/>
            <a:t>Dimenzije znanja</a:t>
          </a:r>
          <a:endParaRPr lang="hr-HR" dirty="0"/>
        </a:p>
      </dgm:t>
    </dgm:pt>
    <dgm:pt modelId="{70AB8F28-97C4-4DC9-8C98-506871CE271D}" type="parTrans" cxnId="{B34DCB8A-0933-4F94-AEAC-4DF6BDF97D9F}">
      <dgm:prSet/>
      <dgm:spPr/>
      <dgm:t>
        <a:bodyPr/>
        <a:lstStyle/>
        <a:p>
          <a:endParaRPr lang="hr-HR"/>
        </a:p>
      </dgm:t>
    </dgm:pt>
    <dgm:pt modelId="{93DAF642-5592-445C-BA39-4DB05464673A}" type="sibTrans" cxnId="{B34DCB8A-0933-4F94-AEAC-4DF6BDF97D9F}">
      <dgm:prSet/>
      <dgm:spPr/>
      <dgm:t>
        <a:bodyPr/>
        <a:lstStyle/>
        <a:p>
          <a:endParaRPr lang="hr-HR"/>
        </a:p>
      </dgm:t>
    </dgm:pt>
    <dgm:pt modelId="{9B4A4C41-F4B6-480C-972F-808A41C62EB5}">
      <dgm:prSet phldrT="[Text]"/>
      <dgm:spPr/>
      <dgm:t>
        <a:bodyPr/>
        <a:lstStyle/>
        <a:p>
          <a:r>
            <a:rPr lang="hr-HR" dirty="0" smtClean="0"/>
            <a:t>Činjenično znanje</a:t>
          </a:r>
        </a:p>
        <a:p>
          <a:r>
            <a:rPr lang="hr-HR" dirty="0" smtClean="0"/>
            <a:t>- znanje fizičkih veličina i oznaka, mjernih jedinica  i oznaka te fizičkog leksikona</a:t>
          </a:r>
          <a:endParaRPr lang="hr-HR" dirty="0"/>
        </a:p>
      </dgm:t>
    </dgm:pt>
    <dgm:pt modelId="{E8CE5023-C14C-4906-A4B1-69E21C7062B0}" type="parTrans" cxnId="{4087E14E-98D0-486A-AACE-34B3FB81C6F0}">
      <dgm:prSet/>
      <dgm:spPr/>
      <dgm:t>
        <a:bodyPr/>
        <a:lstStyle/>
        <a:p>
          <a:endParaRPr lang="hr-HR"/>
        </a:p>
      </dgm:t>
    </dgm:pt>
    <dgm:pt modelId="{65F04545-298D-4512-B19A-061527AD1863}" type="sibTrans" cxnId="{4087E14E-98D0-486A-AACE-34B3FB81C6F0}">
      <dgm:prSet/>
      <dgm:spPr/>
      <dgm:t>
        <a:bodyPr/>
        <a:lstStyle/>
        <a:p>
          <a:endParaRPr lang="hr-HR"/>
        </a:p>
      </dgm:t>
    </dgm:pt>
    <dgm:pt modelId="{D3EC72F6-FCF9-48EB-AF72-6C77300577AD}">
      <dgm:prSet phldrT="[Text]"/>
      <dgm:spPr/>
      <dgm:t>
        <a:bodyPr/>
        <a:lstStyle/>
        <a:p>
          <a:r>
            <a:rPr lang="hr-HR" dirty="0" smtClean="0"/>
            <a:t>Konceptualno znanje</a:t>
          </a:r>
        </a:p>
        <a:p>
          <a:r>
            <a:rPr lang="hr-HR" dirty="0" smtClean="0"/>
            <a:t>- znanje veza među fizičkim veličinama, znanje teorija, modela i struktura</a:t>
          </a:r>
          <a:endParaRPr lang="hr-HR" dirty="0"/>
        </a:p>
      </dgm:t>
    </dgm:pt>
    <dgm:pt modelId="{AE071DAD-832F-4C7C-8DB8-0277F799CD2A}" type="parTrans" cxnId="{2CD59139-E67F-46F0-9580-5791FB405C9A}">
      <dgm:prSet/>
      <dgm:spPr/>
      <dgm:t>
        <a:bodyPr/>
        <a:lstStyle/>
        <a:p>
          <a:endParaRPr lang="hr-HR"/>
        </a:p>
      </dgm:t>
    </dgm:pt>
    <dgm:pt modelId="{EA6E5D09-FA3A-4BE8-A5DB-E32E5A524801}" type="sibTrans" cxnId="{2CD59139-E67F-46F0-9580-5791FB405C9A}">
      <dgm:prSet/>
      <dgm:spPr/>
      <dgm:t>
        <a:bodyPr/>
        <a:lstStyle/>
        <a:p>
          <a:endParaRPr lang="hr-HR"/>
        </a:p>
      </dgm:t>
    </dgm:pt>
    <dgm:pt modelId="{865E7BCB-55A2-4CA9-A0B7-5A1B9A84E303}">
      <dgm:prSet phldrT="[Text]"/>
      <dgm:spPr/>
      <dgm:t>
        <a:bodyPr/>
        <a:lstStyle/>
        <a:p>
          <a:r>
            <a:rPr lang="hr-HR" dirty="0" smtClean="0"/>
            <a:t>Proceduralno znanje </a:t>
          </a:r>
        </a:p>
        <a:p>
          <a:r>
            <a:rPr lang="hr-HR" dirty="0" smtClean="0"/>
            <a:t>- znanje kako učiniti, izmjeriti, odčitati, izvesti, riješiti...</a:t>
          </a:r>
          <a:endParaRPr lang="hr-HR" dirty="0"/>
        </a:p>
      </dgm:t>
    </dgm:pt>
    <dgm:pt modelId="{6CFCE277-46DC-4996-B006-2F8202521079}" type="parTrans" cxnId="{1303C211-797E-4A11-B3B8-C73CB95F11F5}">
      <dgm:prSet/>
      <dgm:spPr/>
      <dgm:t>
        <a:bodyPr/>
        <a:lstStyle/>
        <a:p>
          <a:endParaRPr lang="hr-HR"/>
        </a:p>
      </dgm:t>
    </dgm:pt>
    <dgm:pt modelId="{6DCFE5C0-2BAA-43B9-BB6A-490EF7C937BF}" type="sibTrans" cxnId="{1303C211-797E-4A11-B3B8-C73CB95F11F5}">
      <dgm:prSet/>
      <dgm:spPr/>
      <dgm:t>
        <a:bodyPr/>
        <a:lstStyle/>
        <a:p>
          <a:endParaRPr lang="hr-HR"/>
        </a:p>
      </dgm:t>
    </dgm:pt>
    <dgm:pt modelId="{B8AC794D-9EAF-4B27-BF1A-7A67B7DBF2FB}">
      <dgm:prSet phldrT="[Text]"/>
      <dgm:spPr/>
      <dgm:t>
        <a:bodyPr/>
        <a:lstStyle/>
        <a:p>
          <a:r>
            <a:rPr lang="hr-HR" dirty="0" smtClean="0"/>
            <a:t>Metakognitivno znanje</a:t>
          </a:r>
        </a:p>
        <a:p>
          <a:r>
            <a:rPr lang="hr-HR" dirty="0" smtClean="0"/>
            <a:t>- znanje kako naučiti, znanje mnemonika, znanje samovrednovanja i vrednovanja </a:t>
          </a:r>
          <a:endParaRPr lang="hr-HR" dirty="0"/>
        </a:p>
      </dgm:t>
    </dgm:pt>
    <dgm:pt modelId="{F9A7CC78-C077-404E-BC7A-F32E70BB61F2}" type="parTrans" cxnId="{9B2BC57A-5B43-49A1-A166-6334F8A61542}">
      <dgm:prSet/>
      <dgm:spPr/>
      <dgm:t>
        <a:bodyPr/>
        <a:lstStyle/>
        <a:p>
          <a:endParaRPr lang="hr-HR"/>
        </a:p>
      </dgm:t>
    </dgm:pt>
    <dgm:pt modelId="{86ECFBAB-8DB0-4609-9AD0-1C24B9DC6FD8}" type="sibTrans" cxnId="{9B2BC57A-5B43-49A1-A166-6334F8A61542}">
      <dgm:prSet/>
      <dgm:spPr/>
      <dgm:t>
        <a:bodyPr/>
        <a:lstStyle/>
        <a:p>
          <a:endParaRPr lang="hr-HR"/>
        </a:p>
      </dgm:t>
    </dgm:pt>
    <dgm:pt modelId="{39E12F52-9038-4162-B8C4-7497D95CD6FA}" type="pres">
      <dgm:prSet presAssocID="{030EE520-70DF-4420-AAC8-76D5291E370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2A63C8AF-D321-462F-9257-4F7BD3C7AE02}" type="pres">
      <dgm:prSet presAssocID="{030EE520-70DF-4420-AAC8-76D5291E3701}" presName="matrix" presStyleCnt="0"/>
      <dgm:spPr/>
    </dgm:pt>
    <dgm:pt modelId="{DBB15368-5063-42A3-8A79-4B0E4ABCF700}" type="pres">
      <dgm:prSet presAssocID="{030EE520-70DF-4420-AAC8-76D5291E3701}" presName="tile1" presStyleLbl="node1" presStyleIdx="0" presStyleCnt="4"/>
      <dgm:spPr/>
      <dgm:t>
        <a:bodyPr/>
        <a:lstStyle/>
        <a:p>
          <a:endParaRPr lang="hr-HR"/>
        </a:p>
      </dgm:t>
    </dgm:pt>
    <dgm:pt modelId="{0A6FA4B7-31A5-444B-964E-61483AA99CC8}" type="pres">
      <dgm:prSet presAssocID="{030EE520-70DF-4420-AAC8-76D5291E370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D75472C-D55F-4741-983E-599AC4D5C6E2}" type="pres">
      <dgm:prSet presAssocID="{030EE520-70DF-4420-AAC8-76D5291E3701}" presName="tile2" presStyleLbl="node1" presStyleIdx="1" presStyleCnt="4"/>
      <dgm:spPr/>
      <dgm:t>
        <a:bodyPr/>
        <a:lstStyle/>
        <a:p>
          <a:endParaRPr lang="hr-HR"/>
        </a:p>
      </dgm:t>
    </dgm:pt>
    <dgm:pt modelId="{B55B90CB-4BC3-4DD9-9E8B-072BC5A9ACD9}" type="pres">
      <dgm:prSet presAssocID="{030EE520-70DF-4420-AAC8-76D5291E370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7297D83-7367-4432-B08E-1C20EEDADDC2}" type="pres">
      <dgm:prSet presAssocID="{030EE520-70DF-4420-AAC8-76D5291E3701}" presName="tile3" presStyleLbl="node1" presStyleIdx="2" presStyleCnt="4"/>
      <dgm:spPr/>
      <dgm:t>
        <a:bodyPr/>
        <a:lstStyle/>
        <a:p>
          <a:endParaRPr lang="hr-HR"/>
        </a:p>
      </dgm:t>
    </dgm:pt>
    <dgm:pt modelId="{B8B1A511-0071-482F-970D-5F5B58B5156D}" type="pres">
      <dgm:prSet presAssocID="{030EE520-70DF-4420-AAC8-76D5291E370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AE25694-ABFA-4347-B99C-B718C3840352}" type="pres">
      <dgm:prSet presAssocID="{030EE520-70DF-4420-AAC8-76D5291E3701}" presName="tile4" presStyleLbl="node1" presStyleIdx="3" presStyleCnt="4"/>
      <dgm:spPr/>
      <dgm:t>
        <a:bodyPr/>
        <a:lstStyle/>
        <a:p>
          <a:endParaRPr lang="hr-HR"/>
        </a:p>
      </dgm:t>
    </dgm:pt>
    <dgm:pt modelId="{CB5A2B6B-922D-4323-8F32-FF4B8E10F5C3}" type="pres">
      <dgm:prSet presAssocID="{030EE520-70DF-4420-AAC8-76D5291E370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B71B9C0-4351-4A24-91C4-A3BDBF271B5D}" type="pres">
      <dgm:prSet presAssocID="{030EE520-70DF-4420-AAC8-76D5291E370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hr-HR"/>
        </a:p>
      </dgm:t>
    </dgm:pt>
  </dgm:ptLst>
  <dgm:cxnLst>
    <dgm:cxn modelId="{395C50F9-E8AA-4CE8-BE9D-2ABB968D3DEA}" type="presOf" srcId="{9B4A4C41-F4B6-480C-972F-808A41C62EB5}" destId="{0A6FA4B7-31A5-444B-964E-61483AA99CC8}" srcOrd="1" destOrd="0" presId="urn:microsoft.com/office/officeart/2005/8/layout/matrix1"/>
    <dgm:cxn modelId="{0496BB4E-86DC-4660-AB70-0B4307242F47}" type="presOf" srcId="{865E7BCB-55A2-4CA9-A0B7-5A1B9A84E303}" destId="{B8B1A511-0071-482F-970D-5F5B58B5156D}" srcOrd="1" destOrd="0" presId="urn:microsoft.com/office/officeart/2005/8/layout/matrix1"/>
    <dgm:cxn modelId="{BE4B0F88-9D8D-40FC-A960-779A4BF599DF}" type="presOf" srcId="{B8AC794D-9EAF-4B27-BF1A-7A67B7DBF2FB}" destId="{CB5A2B6B-922D-4323-8F32-FF4B8E10F5C3}" srcOrd="1" destOrd="0" presId="urn:microsoft.com/office/officeart/2005/8/layout/matrix1"/>
    <dgm:cxn modelId="{38F8B208-15AB-41C5-ABA5-C1504D6180EE}" type="presOf" srcId="{030EE520-70DF-4420-AAC8-76D5291E3701}" destId="{39E12F52-9038-4162-B8C4-7497D95CD6FA}" srcOrd="0" destOrd="0" presId="urn:microsoft.com/office/officeart/2005/8/layout/matrix1"/>
    <dgm:cxn modelId="{2CD59139-E67F-46F0-9580-5791FB405C9A}" srcId="{3BB56A10-C132-4658-B02A-65BAC81CEFEF}" destId="{D3EC72F6-FCF9-48EB-AF72-6C77300577AD}" srcOrd="1" destOrd="0" parTransId="{AE071DAD-832F-4C7C-8DB8-0277F799CD2A}" sibTransId="{EA6E5D09-FA3A-4BE8-A5DB-E32E5A524801}"/>
    <dgm:cxn modelId="{39625BED-A8EB-4FED-B022-96267A5AB316}" type="presOf" srcId="{9B4A4C41-F4B6-480C-972F-808A41C62EB5}" destId="{DBB15368-5063-42A3-8A79-4B0E4ABCF700}" srcOrd="0" destOrd="0" presId="urn:microsoft.com/office/officeart/2005/8/layout/matrix1"/>
    <dgm:cxn modelId="{1303C211-797E-4A11-B3B8-C73CB95F11F5}" srcId="{3BB56A10-C132-4658-B02A-65BAC81CEFEF}" destId="{865E7BCB-55A2-4CA9-A0B7-5A1B9A84E303}" srcOrd="2" destOrd="0" parTransId="{6CFCE277-46DC-4996-B006-2F8202521079}" sibTransId="{6DCFE5C0-2BAA-43B9-BB6A-490EF7C937BF}"/>
    <dgm:cxn modelId="{DE93C2A5-295F-40C3-8C6E-89EB28AC1D26}" type="presOf" srcId="{3BB56A10-C132-4658-B02A-65BAC81CEFEF}" destId="{8B71B9C0-4351-4A24-91C4-A3BDBF271B5D}" srcOrd="0" destOrd="0" presId="urn:microsoft.com/office/officeart/2005/8/layout/matrix1"/>
    <dgm:cxn modelId="{18F7C10F-A329-4799-A661-DC6E829606EB}" type="presOf" srcId="{B8AC794D-9EAF-4B27-BF1A-7A67B7DBF2FB}" destId="{8AE25694-ABFA-4347-B99C-B718C3840352}" srcOrd="0" destOrd="0" presId="urn:microsoft.com/office/officeart/2005/8/layout/matrix1"/>
    <dgm:cxn modelId="{4087E14E-98D0-486A-AACE-34B3FB81C6F0}" srcId="{3BB56A10-C132-4658-B02A-65BAC81CEFEF}" destId="{9B4A4C41-F4B6-480C-972F-808A41C62EB5}" srcOrd="0" destOrd="0" parTransId="{E8CE5023-C14C-4906-A4B1-69E21C7062B0}" sibTransId="{65F04545-298D-4512-B19A-061527AD1863}"/>
    <dgm:cxn modelId="{B34DCB8A-0933-4F94-AEAC-4DF6BDF97D9F}" srcId="{030EE520-70DF-4420-AAC8-76D5291E3701}" destId="{3BB56A10-C132-4658-B02A-65BAC81CEFEF}" srcOrd="0" destOrd="0" parTransId="{70AB8F28-97C4-4DC9-8C98-506871CE271D}" sibTransId="{93DAF642-5592-445C-BA39-4DB05464673A}"/>
    <dgm:cxn modelId="{9B2BC57A-5B43-49A1-A166-6334F8A61542}" srcId="{3BB56A10-C132-4658-B02A-65BAC81CEFEF}" destId="{B8AC794D-9EAF-4B27-BF1A-7A67B7DBF2FB}" srcOrd="3" destOrd="0" parTransId="{F9A7CC78-C077-404E-BC7A-F32E70BB61F2}" sibTransId="{86ECFBAB-8DB0-4609-9AD0-1C24B9DC6FD8}"/>
    <dgm:cxn modelId="{6A21D81D-9B63-4328-BDA5-C3193EDAF25B}" type="presOf" srcId="{865E7BCB-55A2-4CA9-A0B7-5A1B9A84E303}" destId="{57297D83-7367-4432-B08E-1C20EEDADDC2}" srcOrd="0" destOrd="0" presId="urn:microsoft.com/office/officeart/2005/8/layout/matrix1"/>
    <dgm:cxn modelId="{13E9623A-182F-4469-80E8-417F7D620854}" type="presOf" srcId="{D3EC72F6-FCF9-48EB-AF72-6C77300577AD}" destId="{B55B90CB-4BC3-4DD9-9E8B-072BC5A9ACD9}" srcOrd="1" destOrd="0" presId="urn:microsoft.com/office/officeart/2005/8/layout/matrix1"/>
    <dgm:cxn modelId="{AD053C47-0743-4593-A686-8F2F50844E07}" type="presOf" srcId="{D3EC72F6-FCF9-48EB-AF72-6C77300577AD}" destId="{8D75472C-D55F-4741-983E-599AC4D5C6E2}" srcOrd="0" destOrd="0" presId="urn:microsoft.com/office/officeart/2005/8/layout/matrix1"/>
    <dgm:cxn modelId="{934B5F0F-5CF2-45C0-B532-290D1FCDB416}" type="presParOf" srcId="{39E12F52-9038-4162-B8C4-7497D95CD6FA}" destId="{2A63C8AF-D321-462F-9257-4F7BD3C7AE02}" srcOrd="0" destOrd="0" presId="urn:microsoft.com/office/officeart/2005/8/layout/matrix1"/>
    <dgm:cxn modelId="{A05A45E6-0AD2-41D2-B964-D7D25E8D817F}" type="presParOf" srcId="{2A63C8AF-D321-462F-9257-4F7BD3C7AE02}" destId="{DBB15368-5063-42A3-8A79-4B0E4ABCF700}" srcOrd="0" destOrd="0" presId="urn:microsoft.com/office/officeart/2005/8/layout/matrix1"/>
    <dgm:cxn modelId="{EEF5E82C-1C4B-48C1-BF51-724A9DB62825}" type="presParOf" srcId="{2A63C8AF-D321-462F-9257-4F7BD3C7AE02}" destId="{0A6FA4B7-31A5-444B-964E-61483AA99CC8}" srcOrd="1" destOrd="0" presId="urn:microsoft.com/office/officeart/2005/8/layout/matrix1"/>
    <dgm:cxn modelId="{AF591D6F-C048-444F-B981-1C1C7B117F41}" type="presParOf" srcId="{2A63C8AF-D321-462F-9257-4F7BD3C7AE02}" destId="{8D75472C-D55F-4741-983E-599AC4D5C6E2}" srcOrd="2" destOrd="0" presId="urn:microsoft.com/office/officeart/2005/8/layout/matrix1"/>
    <dgm:cxn modelId="{49AF971D-3F84-4052-97DB-DA9628106E1A}" type="presParOf" srcId="{2A63C8AF-D321-462F-9257-4F7BD3C7AE02}" destId="{B55B90CB-4BC3-4DD9-9E8B-072BC5A9ACD9}" srcOrd="3" destOrd="0" presId="urn:microsoft.com/office/officeart/2005/8/layout/matrix1"/>
    <dgm:cxn modelId="{22C3A9D0-D693-42F8-B3D7-EE82E57038D3}" type="presParOf" srcId="{2A63C8AF-D321-462F-9257-4F7BD3C7AE02}" destId="{57297D83-7367-4432-B08E-1C20EEDADDC2}" srcOrd="4" destOrd="0" presId="urn:microsoft.com/office/officeart/2005/8/layout/matrix1"/>
    <dgm:cxn modelId="{3EECF1BF-28D1-4839-8AEF-D92E2BD26B23}" type="presParOf" srcId="{2A63C8AF-D321-462F-9257-4F7BD3C7AE02}" destId="{B8B1A511-0071-482F-970D-5F5B58B5156D}" srcOrd="5" destOrd="0" presId="urn:microsoft.com/office/officeart/2005/8/layout/matrix1"/>
    <dgm:cxn modelId="{370F800F-ADB0-4F21-B44F-0720ADD99E58}" type="presParOf" srcId="{2A63C8AF-D321-462F-9257-4F7BD3C7AE02}" destId="{8AE25694-ABFA-4347-B99C-B718C3840352}" srcOrd="6" destOrd="0" presId="urn:microsoft.com/office/officeart/2005/8/layout/matrix1"/>
    <dgm:cxn modelId="{511BEC99-89AB-4A0B-9EFE-CCFB46B6E03A}" type="presParOf" srcId="{2A63C8AF-D321-462F-9257-4F7BD3C7AE02}" destId="{CB5A2B6B-922D-4323-8F32-FF4B8E10F5C3}" srcOrd="7" destOrd="0" presId="urn:microsoft.com/office/officeart/2005/8/layout/matrix1"/>
    <dgm:cxn modelId="{8EE12F09-7CA1-47DE-85C7-D47CFA748A56}" type="presParOf" srcId="{39E12F52-9038-4162-B8C4-7497D95CD6FA}" destId="{8B71B9C0-4351-4A24-91C4-A3BDBF271B5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25933F-15EA-4A74-BD5E-896F1244CD5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51E80EDF-67D4-4EBB-A0C1-F88419A8D14D}">
      <dgm:prSet phldrT="[Text]" custT="1"/>
      <dgm:spPr/>
      <dgm:t>
        <a:bodyPr/>
        <a:lstStyle/>
        <a:p>
          <a:r>
            <a:rPr lang="hr-HR" sz="2000" dirty="0" smtClean="0"/>
            <a:t>dovoljan</a:t>
          </a:r>
        </a:p>
        <a:p>
          <a:r>
            <a:rPr lang="hr-HR" sz="2000" dirty="0" smtClean="0"/>
            <a:t>(40 - 60) %</a:t>
          </a:r>
        </a:p>
        <a:p>
          <a:r>
            <a:rPr lang="hr-HR" sz="2000" dirty="0" smtClean="0"/>
            <a:t>prepoznavanje</a:t>
          </a:r>
        </a:p>
        <a:p>
          <a:r>
            <a:rPr lang="hr-HR" sz="2000" dirty="0" smtClean="0"/>
            <a:t>(razumijevanje)</a:t>
          </a:r>
          <a:endParaRPr lang="hr-HR" sz="2000" dirty="0"/>
        </a:p>
      </dgm:t>
    </dgm:pt>
    <dgm:pt modelId="{1E91C482-346F-4E30-962A-15D2E92469C3}" type="parTrans" cxnId="{1804DE79-FA5E-4DCD-8024-9A2203D45C02}">
      <dgm:prSet/>
      <dgm:spPr/>
      <dgm:t>
        <a:bodyPr/>
        <a:lstStyle/>
        <a:p>
          <a:endParaRPr lang="hr-HR"/>
        </a:p>
      </dgm:t>
    </dgm:pt>
    <dgm:pt modelId="{B6C042F0-81E9-4CC8-BB90-CB70164E9477}" type="sibTrans" cxnId="{1804DE79-FA5E-4DCD-8024-9A2203D45C02}">
      <dgm:prSet/>
      <dgm:spPr/>
      <dgm:t>
        <a:bodyPr/>
        <a:lstStyle/>
        <a:p>
          <a:endParaRPr lang="hr-HR"/>
        </a:p>
      </dgm:t>
    </dgm:pt>
    <dgm:pt modelId="{C3F2397A-3F54-49A3-854B-32C71D3B861D}">
      <dgm:prSet phldrT="[Text]" custT="1"/>
      <dgm:spPr/>
      <dgm:t>
        <a:bodyPr/>
        <a:lstStyle/>
        <a:p>
          <a:r>
            <a:rPr lang="hr-HR" sz="2000" dirty="0" smtClean="0"/>
            <a:t>dobar</a:t>
          </a:r>
        </a:p>
        <a:p>
          <a:r>
            <a:rPr lang="hr-HR" sz="2000" dirty="0" smtClean="0"/>
            <a:t>(60 -80) %</a:t>
          </a:r>
        </a:p>
        <a:p>
          <a:r>
            <a:rPr lang="hr-HR" sz="2000" dirty="0" smtClean="0"/>
            <a:t>prepoznavanje</a:t>
          </a:r>
        </a:p>
        <a:p>
          <a:r>
            <a:rPr lang="hr-HR" sz="2000" dirty="0" smtClean="0"/>
            <a:t>razumijevanje</a:t>
          </a:r>
        </a:p>
        <a:p>
          <a:r>
            <a:rPr lang="hr-HR" sz="2000" dirty="0" smtClean="0"/>
            <a:t>(primjena)</a:t>
          </a:r>
          <a:endParaRPr lang="hr-HR" sz="2000" dirty="0"/>
        </a:p>
      </dgm:t>
    </dgm:pt>
    <dgm:pt modelId="{56C0903D-B0D6-4F43-ADF3-5FF0EE078E0E}" type="parTrans" cxnId="{A4A6D8DF-8760-450A-9DCF-AE88E41AA32C}">
      <dgm:prSet/>
      <dgm:spPr/>
      <dgm:t>
        <a:bodyPr/>
        <a:lstStyle/>
        <a:p>
          <a:endParaRPr lang="hr-HR"/>
        </a:p>
      </dgm:t>
    </dgm:pt>
    <dgm:pt modelId="{37BF3D8D-27B3-47DB-99A6-3572343EFB0E}" type="sibTrans" cxnId="{A4A6D8DF-8760-450A-9DCF-AE88E41AA32C}">
      <dgm:prSet/>
      <dgm:spPr/>
      <dgm:t>
        <a:bodyPr/>
        <a:lstStyle/>
        <a:p>
          <a:endParaRPr lang="hr-HR"/>
        </a:p>
      </dgm:t>
    </dgm:pt>
    <dgm:pt modelId="{7C5FE226-6C82-45FD-AF8C-F856F24E39CC}">
      <dgm:prSet phldrT="[Text]" custT="1"/>
      <dgm:spPr/>
      <dgm:t>
        <a:bodyPr/>
        <a:lstStyle/>
        <a:p>
          <a:r>
            <a:rPr lang="hr-HR" sz="2000" dirty="0" smtClean="0"/>
            <a:t>vrlo dobar</a:t>
          </a:r>
        </a:p>
        <a:p>
          <a:r>
            <a:rPr lang="hr-HR" sz="2000" dirty="0" smtClean="0"/>
            <a:t>(80 - 90) %</a:t>
          </a:r>
        </a:p>
        <a:p>
          <a:r>
            <a:rPr lang="hr-HR" sz="2000" dirty="0" smtClean="0"/>
            <a:t>PRE, RAZ, </a:t>
          </a:r>
        </a:p>
        <a:p>
          <a:r>
            <a:rPr lang="hr-HR" sz="2000" dirty="0" smtClean="0"/>
            <a:t>PRI, ANA</a:t>
          </a:r>
          <a:endParaRPr lang="hr-HR" sz="2000" dirty="0"/>
        </a:p>
      </dgm:t>
    </dgm:pt>
    <dgm:pt modelId="{4DDE1F97-373A-43F4-B075-7D1A1D488050}" type="parTrans" cxnId="{5208A724-4ABF-493D-8D8D-413B4AEF88E0}">
      <dgm:prSet/>
      <dgm:spPr/>
      <dgm:t>
        <a:bodyPr/>
        <a:lstStyle/>
        <a:p>
          <a:endParaRPr lang="hr-HR"/>
        </a:p>
      </dgm:t>
    </dgm:pt>
    <dgm:pt modelId="{0C2ACF00-3112-4C92-8E35-4424A432AE15}" type="sibTrans" cxnId="{5208A724-4ABF-493D-8D8D-413B4AEF88E0}">
      <dgm:prSet/>
      <dgm:spPr/>
      <dgm:t>
        <a:bodyPr/>
        <a:lstStyle/>
        <a:p>
          <a:endParaRPr lang="hr-HR"/>
        </a:p>
      </dgm:t>
    </dgm:pt>
    <dgm:pt modelId="{10309E57-9F6A-48CC-93DA-93B1CA22EEFE}">
      <dgm:prSet phldrT="[Text]" custT="1"/>
      <dgm:spPr/>
      <dgm:t>
        <a:bodyPr/>
        <a:lstStyle/>
        <a:p>
          <a:r>
            <a:rPr lang="hr-HR" sz="2000" dirty="0" smtClean="0"/>
            <a:t>odličan</a:t>
          </a:r>
        </a:p>
        <a:p>
          <a:r>
            <a:rPr lang="hr-HR" sz="2000" dirty="0" smtClean="0"/>
            <a:t>(90 - 100) %</a:t>
          </a:r>
        </a:p>
        <a:p>
          <a:r>
            <a:rPr lang="hr-HR" sz="2000" dirty="0" smtClean="0"/>
            <a:t>sve razine</a:t>
          </a:r>
          <a:endParaRPr lang="hr-HR" sz="2000" dirty="0"/>
        </a:p>
      </dgm:t>
    </dgm:pt>
    <dgm:pt modelId="{2F81F2AC-546D-4790-91DC-F67AC9297CA6}" type="parTrans" cxnId="{30B3AAAB-709D-45A2-AA75-09215D43D644}">
      <dgm:prSet/>
      <dgm:spPr/>
      <dgm:t>
        <a:bodyPr/>
        <a:lstStyle/>
        <a:p>
          <a:endParaRPr lang="hr-HR"/>
        </a:p>
      </dgm:t>
    </dgm:pt>
    <dgm:pt modelId="{0CC0A37E-80F2-484D-B021-36E77844E0D4}" type="sibTrans" cxnId="{30B3AAAB-709D-45A2-AA75-09215D43D644}">
      <dgm:prSet/>
      <dgm:spPr/>
      <dgm:t>
        <a:bodyPr/>
        <a:lstStyle/>
        <a:p>
          <a:endParaRPr lang="hr-HR"/>
        </a:p>
      </dgm:t>
    </dgm:pt>
    <dgm:pt modelId="{2E0FAE79-ED3A-4695-B437-F464E8E72315}" type="pres">
      <dgm:prSet presAssocID="{A125933F-15EA-4A74-BD5E-896F1244CD5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4D48280B-71B6-405E-AB14-9E730F172DC4}" type="pres">
      <dgm:prSet presAssocID="{A125933F-15EA-4A74-BD5E-896F1244CD5D}" presName="arrow" presStyleLbl="bgShp" presStyleIdx="0" presStyleCnt="1"/>
      <dgm:spPr/>
    </dgm:pt>
    <dgm:pt modelId="{EF873494-56E1-4A49-9C97-5DAE97922F33}" type="pres">
      <dgm:prSet presAssocID="{A125933F-15EA-4A74-BD5E-896F1244CD5D}" presName="linearProcess" presStyleCnt="0"/>
      <dgm:spPr/>
    </dgm:pt>
    <dgm:pt modelId="{62D1D2EA-29FF-4609-82D5-22681EB895A8}" type="pres">
      <dgm:prSet presAssocID="{51E80EDF-67D4-4EBB-A0C1-F88419A8D14D}" presName="textNode" presStyleLbl="node1" presStyleIdx="0" presStyleCnt="4" custScaleX="11811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5512D7C-F293-4F90-9E91-97BC81ED901F}" type="pres">
      <dgm:prSet presAssocID="{B6C042F0-81E9-4CC8-BB90-CB70164E9477}" presName="sibTrans" presStyleCnt="0"/>
      <dgm:spPr/>
    </dgm:pt>
    <dgm:pt modelId="{4DDFA8CF-38FB-4C90-B8BE-CF96A3970387}" type="pres">
      <dgm:prSet presAssocID="{C3F2397A-3F54-49A3-854B-32C71D3B861D}" presName="textNode" presStyleLbl="node1" presStyleIdx="1" presStyleCnt="4" custScaleX="10884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2BF1E5-F356-4161-A3CC-50F8728C3056}" type="pres">
      <dgm:prSet presAssocID="{37BF3D8D-27B3-47DB-99A6-3572343EFB0E}" presName="sibTrans" presStyleCnt="0"/>
      <dgm:spPr/>
    </dgm:pt>
    <dgm:pt modelId="{C31D32EC-ACD2-4EF1-AD5F-0A5EEEDDE05E}" type="pres">
      <dgm:prSet presAssocID="{7C5FE226-6C82-45FD-AF8C-F856F24E39CC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6E63A53-3F11-42A3-9041-A21BBE26E41E}" type="pres">
      <dgm:prSet presAssocID="{0C2ACF00-3112-4C92-8E35-4424A432AE15}" presName="sibTrans" presStyleCnt="0"/>
      <dgm:spPr/>
    </dgm:pt>
    <dgm:pt modelId="{132406D3-FEC3-49EF-AA79-5E8FAED04D30}" type="pres">
      <dgm:prSet presAssocID="{10309E57-9F6A-48CC-93DA-93B1CA22EEF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0B3AAAB-709D-45A2-AA75-09215D43D644}" srcId="{A125933F-15EA-4A74-BD5E-896F1244CD5D}" destId="{10309E57-9F6A-48CC-93DA-93B1CA22EEFE}" srcOrd="3" destOrd="0" parTransId="{2F81F2AC-546D-4790-91DC-F67AC9297CA6}" sibTransId="{0CC0A37E-80F2-484D-B021-36E77844E0D4}"/>
    <dgm:cxn modelId="{717B443D-BEEB-43E1-9A73-C880871D2596}" type="presOf" srcId="{10309E57-9F6A-48CC-93DA-93B1CA22EEFE}" destId="{132406D3-FEC3-49EF-AA79-5E8FAED04D30}" srcOrd="0" destOrd="0" presId="urn:microsoft.com/office/officeart/2005/8/layout/hProcess9"/>
    <dgm:cxn modelId="{A4A6D8DF-8760-450A-9DCF-AE88E41AA32C}" srcId="{A125933F-15EA-4A74-BD5E-896F1244CD5D}" destId="{C3F2397A-3F54-49A3-854B-32C71D3B861D}" srcOrd="1" destOrd="0" parTransId="{56C0903D-B0D6-4F43-ADF3-5FF0EE078E0E}" sibTransId="{37BF3D8D-27B3-47DB-99A6-3572343EFB0E}"/>
    <dgm:cxn modelId="{E499DD5D-6394-432E-90C6-C31B37447591}" type="presOf" srcId="{7C5FE226-6C82-45FD-AF8C-F856F24E39CC}" destId="{C31D32EC-ACD2-4EF1-AD5F-0A5EEEDDE05E}" srcOrd="0" destOrd="0" presId="urn:microsoft.com/office/officeart/2005/8/layout/hProcess9"/>
    <dgm:cxn modelId="{09EDD88C-2C0A-4C75-87D2-23222DFE6715}" type="presOf" srcId="{51E80EDF-67D4-4EBB-A0C1-F88419A8D14D}" destId="{62D1D2EA-29FF-4609-82D5-22681EB895A8}" srcOrd="0" destOrd="0" presId="urn:microsoft.com/office/officeart/2005/8/layout/hProcess9"/>
    <dgm:cxn modelId="{BA80714F-7380-4789-BE56-435470149BEE}" type="presOf" srcId="{A125933F-15EA-4A74-BD5E-896F1244CD5D}" destId="{2E0FAE79-ED3A-4695-B437-F464E8E72315}" srcOrd="0" destOrd="0" presId="urn:microsoft.com/office/officeart/2005/8/layout/hProcess9"/>
    <dgm:cxn modelId="{5208A724-4ABF-493D-8D8D-413B4AEF88E0}" srcId="{A125933F-15EA-4A74-BD5E-896F1244CD5D}" destId="{7C5FE226-6C82-45FD-AF8C-F856F24E39CC}" srcOrd="2" destOrd="0" parTransId="{4DDE1F97-373A-43F4-B075-7D1A1D488050}" sibTransId="{0C2ACF00-3112-4C92-8E35-4424A432AE15}"/>
    <dgm:cxn modelId="{BFFFF87F-5683-49F6-AD04-EC7E466C32B1}" type="presOf" srcId="{C3F2397A-3F54-49A3-854B-32C71D3B861D}" destId="{4DDFA8CF-38FB-4C90-B8BE-CF96A3970387}" srcOrd="0" destOrd="0" presId="urn:microsoft.com/office/officeart/2005/8/layout/hProcess9"/>
    <dgm:cxn modelId="{1804DE79-FA5E-4DCD-8024-9A2203D45C02}" srcId="{A125933F-15EA-4A74-BD5E-896F1244CD5D}" destId="{51E80EDF-67D4-4EBB-A0C1-F88419A8D14D}" srcOrd="0" destOrd="0" parTransId="{1E91C482-346F-4E30-962A-15D2E92469C3}" sibTransId="{B6C042F0-81E9-4CC8-BB90-CB70164E9477}"/>
    <dgm:cxn modelId="{6316B263-6639-4319-9D26-6BBEB622EEEF}" type="presParOf" srcId="{2E0FAE79-ED3A-4695-B437-F464E8E72315}" destId="{4D48280B-71B6-405E-AB14-9E730F172DC4}" srcOrd="0" destOrd="0" presId="urn:microsoft.com/office/officeart/2005/8/layout/hProcess9"/>
    <dgm:cxn modelId="{3C66F7C0-A870-49DD-962F-1DFCE1DFA3EB}" type="presParOf" srcId="{2E0FAE79-ED3A-4695-B437-F464E8E72315}" destId="{EF873494-56E1-4A49-9C97-5DAE97922F33}" srcOrd="1" destOrd="0" presId="urn:microsoft.com/office/officeart/2005/8/layout/hProcess9"/>
    <dgm:cxn modelId="{B83C9506-B078-4D35-B641-939649E9C2A5}" type="presParOf" srcId="{EF873494-56E1-4A49-9C97-5DAE97922F33}" destId="{62D1D2EA-29FF-4609-82D5-22681EB895A8}" srcOrd="0" destOrd="0" presId="urn:microsoft.com/office/officeart/2005/8/layout/hProcess9"/>
    <dgm:cxn modelId="{6060AA50-EC9C-418C-BD4B-C0BB33D0DA27}" type="presParOf" srcId="{EF873494-56E1-4A49-9C97-5DAE97922F33}" destId="{95512D7C-F293-4F90-9E91-97BC81ED901F}" srcOrd="1" destOrd="0" presId="urn:microsoft.com/office/officeart/2005/8/layout/hProcess9"/>
    <dgm:cxn modelId="{1DA891E2-2D3B-4BE2-8255-E3ABF179F7D5}" type="presParOf" srcId="{EF873494-56E1-4A49-9C97-5DAE97922F33}" destId="{4DDFA8CF-38FB-4C90-B8BE-CF96A3970387}" srcOrd="2" destOrd="0" presId="urn:microsoft.com/office/officeart/2005/8/layout/hProcess9"/>
    <dgm:cxn modelId="{AD5DC716-57F9-4B80-B613-EB94E16C91E0}" type="presParOf" srcId="{EF873494-56E1-4A49-9C97-5DAE97922F33}" destId="{012BF1E5-F356-4161-A3CC-50F8728C3056}" srcOrd="3" destOrd="0" presId="urn:microsoft.com/office/officeart/2005/8/layout/hProcess9"/>
    <dgm:cxn modelId="{030E77CF-FDBD-44A9-AF26-E0495B1E7595}" type="presParOf" srcId="{EF873494-56E1-4A49-9C97-5DAE97922F33}" destId="{C31D32EC-ACD2-4EF1-AD5F-0A5EEEDDE05E}" srcOrd="4" destOrd="0" presId="urn:microsoft.com/office/officeart/2005/8/layout/hProcess9"/>
    <dgm:cxn modelId="{EB518DDC-F825-4FFA-BB1F-031FCE9A975C}" type="presParOf" srcId="{EF873494-56E1-4A49-9C97-5DAE97922F33}" destId="{16E63A53-3F11-42A3-9041-A21BBE26E41E}" srcOrd="5" destOrd="0" presId="urn:microsoft.com/office/officeart/2005/8/layout/hProcess9"/>
    <dgm:cxn modelId="{56C076C0-E5B7-47C8-8854-FCEC42553EB6}" type="presParOf" srcId="{EF873494-56E1-4A49-9C97-5DAE97922F33}" destId="{132406D3-FEC3-49EF-AA79-5E8FAED04D3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B15368-5063-42A3-8A79-4B0E4ABCF700}">
      <dsp:nvSpPr>
        <dsp:cNvPr id="0" name=""/>
        <dsp:cNvSpPr/>
      </dsp:nvSpPr>
      <dsp:spPr>
        <a:xfrm rot="16200000">
          <a:off x="674687" y="-674687"/>
          <a:ext cx="2400300" cy="37496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Činjenično znanje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- znanje fizičkih veličina i oznaka, mjernih jedinica  i oznaka te fizičkog leksikona</a:t>
          </a:r>
          <a:endParaRPr lang="hr-HR" sz="2100" kern="1200" dirty="0"/>
        </a:p>
      </dsp:txBody>
      <dsp:txXfrm rot="16200000">
        <a:off x="974724" y="-974724"/>
        <a:ext cx="1800225" cy="3749675"/>
      </dsp:txXfrm>
    </dsp:sp>
    <dsp:sp modelId="{8D75472C-D55F-4741-983E-599AC4D5C6E2}">
      <dsp:nvSpPr>
        <dsp:cNvPr id="0" name=""/>
        <dsp:cNvSpPr/>
      </dsp:nvSpPr>
      <dsp:spPr>
        <a:xfrm>
          <a:off x="3749675" y="0"/>
          <a:ext cx="3749675" cy="2400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Konceptualno znanje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- znanje veza među fizičkim veličinama, znanje teorija, modela i struktura</a:t>
          </a:r>
          <a:endParaRPr lang="hr-HR" sz="2100" kern="1200" dirty="0"/>
        </a:p>
      </dsp:txBody>
      <dsp:txXfrm>
        <a:off x="3749675" y="0"/>
        <a:ext cx="3749675" cy="1800225"/>
      </dsp:txXfrm>
    </dsp:sp>
    <dsp:sp modelId="{57297D83-7367-4432-B08E-1C20EEDADDC2}">
      <dsp:nvSpPr>
        <dsp:cNvPr id="0" name=""/>
        <dsp:cNvSpPr/>
      </dsp:nvSpPr>
      <dsp:spPr>
        <a:xfrm rot="10800000">
          <a:off x="0" y="2400300"/>
          <a:ext cx="3749675" cy="2400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Proceduralno znanje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- znanje kako učiniti, izmjeriti, odčitati, izvesti, riješiti...</a:t>
          </a:r>
          <a:endParaRPr lang="hr-HR" sz="2100" kern="1200" dirty="0"/>
        </a:p>
      </dsp:txBody>
      <dsp:txXfrm rot="10800000">
        <a:off x="0" y="3000374"/>
        <a:ext cx="3749675" cy="1800225"/>
      </dsp:txXfrm>
    </dsp:sp>
    <dsp:sp modelId="{8AE25694-ABFA-4347-B99C-B718C3840352}">
      <dsp:nvSpPr>
        <dsp:cNvPr id="0" name=""/>
        <dsp:cNvSpPr/>
      </dsp:nvSpPr>
      <dsp:spPr>
        <a:xfrm rot="5400000">
          <a:off x="4424362" y="1725612"/>
          <a:ext cx="2400300" cy="374967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Metakognitivno znanje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- znanje kako naučiti, znanje mnemonika, znanje samovrednovanja i vrednovanja </a:t>
          </a:r>
          <a:endParaRPr lang="hr-HR" sz="2100" kern="1200" dirty="0"/>
        </a:p>
      </dsp:txBody>
      <dsp:txXfrm rot="5400000">
        <a:off x="4724399" y="2025649"/>
        <a:ext cx="1800225" cy="3749675"/>
      </dsp:txXfrm>
    </dsp:sp>
    <dsp:sp modelId="{8B71B9C0-4351-4A24-91C4-A3BDBF271B5D}">
      <dsp:nvSpPr>
        <dsp:cNvPr id="0" name=""/>
        <dsp:cNvSpPr/>
      </dsp:nvSpPr>
      <dsp:spPr>
        <a:xfrm>
          <a:off x="2624772" y="1800224"/>
          <a:ext cx="2249805" cy="12001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100" kern="1200" dirty="0" smtClean="0"/>
            <a:t>Dimenzije znanja</a:t>
          </a:r>
          <a:endParaRPr lang="hr-HR" sz="2100" kern="1200" dirty="0"/>
        </a:p>
      </dsp:txBody>
      <dsp:txXfrm>
        <a:off x="2624772" y="1800224"/>
        <a:ext cx="2249805" cy="12001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48280B-71B6-405E-AB14-9E730F172DC4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D1D2EA-29FF-4609-82D5-22681EB895A8}">
      <dsp:nvSpPr>
        <dsp:cNvPr id="0" name=""/>
        <dsp:cNvSpPr/>
      </dsp:nvSpPr>
      <dsp:spPr>
        <a:xfrm>
          <a:off x="3777" y="1357788"/>
          <a:ext cx="2036087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dovoljan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(40 - 60) %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prepoznavanje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(razumijevanje)</a:t>
          </a:r>
          <a:endParaRPr lang="hr-HR" sz="2000" kern="1200" dirty="0"/>
        </a:p>
      </dsp:txBody>
      <dsp:txXfrm>
        <a:off x="3777" y="1357788"/>
        <a:ext cx="2036087" cy="1810385"/>
      </dsp:txXfrm>
    </dsp:sp>
    <dsp:sp modelId="{4DDFA8CF-38FB-4C90-B8BE-CF96A3970387}">
      <dsp:nvSpPr>
        <dsp:cNvPr id="0" name=""/>
        <dsp:cNvSpPr/>
      </dsp:nvSpPr>
      <dsp:spPr>
        <a:xfrm>
          <a:off x="2327177" y="1357788"/>
          <a:ext cx="1876266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dobar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(60 -80) %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prepoznavanje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razumijevanje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(primjena)</a:t>
          </a:r>
          <a:endParaRPr lang="hr-HR" sz="2000" kern="1200" dirty="0"/>
        </a:p>
      </dsp:txBody>
      <dsp:txXfrm>
        <a:off x="2327177" y="1357788"/>
        <a:ext cx="1876266" cy="1810385"/>
      </dsp:txXfrm>
    </dsp:sp>
    <dsp:sp modelId="{C31D32EC-ACD2-4EF1-AD5F-0A5EEEDDE05E}">
      <dsp:nvSpPr>
        <dsp:cNvPr id="0" name=""/>
        <dsp:cNvSpPr/>
      </dsp:nvSpPr>
      <dsp:spPr>
        <a:xfrm>
          <a:off x="4490757" y="1357788"/>
          <a:ext cx="1723876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vrlo dobar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(80 - 90) %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PRE, RAZ,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PRI, ANA</a:t>
          </a:r>
          <a:endParaRPr lang="hr-HR" sz="2000" kern="1200" dirty="0"/>
        </a:p>
      </dsp:txBody>
      <dsp:txXfrm>
        <a:off x="4490757" y="1357788"/>
        <a:ext cx="1723876" cy="1810385"/>
      </dsp:txXfrm>
    </dsp:sp>
    <dsp:sp modelId="{132406D3-FEC3-49EF-AA79-5E8FAED04D30}">
      <dsp:nvSpPr>
        <dsp:cNvPr id="0" name=""/>
        <dsp:cNvSpPr/>
      </dsp:nvSpPr>
      <dsp:spPr>
        <a:xfrm>
          <a:off x="6501946" y="1357788"/>
          <a:ext cx="1723876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odličan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(90 - 100) %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dirty="0" smtClean="0"/>
            <a:t>sve razine</a:t>
          </a:r>
          <a:endParaRPr lang="hr-HR" sz="2000" kern="1200" dirty="0"/>
        </a:p>
      </dsp:txBody>
      <dsp:txXfrm>
        <a:off x="6501946" y="1357788"/>
        <a:ext cx="1723876" cy="181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33A0-90D3-4BB4-8E7B-1E7D1479A5B0}" type="datetimeFigureOut">
              <a:rPr lang="hr-HR" smtClean="0"/>
              <a:pPr/>
              <a:t>4.7.2017.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E2199-A959-4544-A42E-6D0A4EFB6820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54378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E2199-A959-4544-A42E-6D0A4EFB6820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230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BDD-9E3F-4E61-A975-ECE8F2493A28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4949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D585-45B3-4776-A841-6E88DF89A54D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40859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69FCC-1788-4DB9-8041-3D2305F7915C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74641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F8-8F11-43BB-A24C-2A9FDE44426A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72252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EDA4-66F9-4DA7-A8FF-705139383362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23909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6C6C-2CF1-4F63-884F-009D58BC4447}" type="datetime1">
              <a:rPr lang="sr-Latn-CS" smtClean="0"/>
              <a:t>4.7.2017.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9088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88D6-455E-4B18-B097-7AB5084FDE33}" type="datetime1">
              <a:rPr lang="sr-Latn-CS" smtClean="0"/>
              <a:t>4.7.2017.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01641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A55C8-FA3C-42D8-9B69-A7E2E3A18F53}" type="datetime1">
              <a:rPr lang="sr-Latn-CS" smtClean="0"/>
              <a:t>4.7.2017.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84922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4151-F7EE-4739-90A6-1C043636DF85}" type="datetime1">
              <a:rPr lang="sr-Latn-CS" smtClean="0"/>
              <a:t>4.7.2017.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4906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0F443-1EAE-47E1-9E46-920056A3F021}" type="datetime1">
              <a:rPr lang="sr-Latn-CS" smtClean="0"/>
              <a:t>4.7.2017.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4531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A716F-2F53-41B6-9270-6719DA4CCDC8}" type="datetime1">
              <a:rPr lang="sr-Latn-CS" smtClean="0"/>
              <a:t>4.7.2017.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4640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F528B-5F2F-4B2B-BA65-22F85F545A78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3629E-BBAD-4D65-8172-71964E6C9DC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78311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mzos.hr/datoteke/10-Predmetni_kurikulum-Fizika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852936"/>
            <a:ext cx="7772400" cy="2376264"/>
          </a:xfrm>
        </p:spPr>
        <p:txBody>
          <a:bodyPr>
            <a:noAutofit/>
          </a:bodyPr>
          <a:lstStyle/>
          <a:p>
            <a:r>
              <a:rPr lang="hr-HR" sz="2800" dirty="0" smtClean="0">
                <a:solidFill>
                  <a:schemeClr val="tx2"/>
                </a:solidFill>
              </a:rPr>
              <a:t>Testovi znanja učenika sastavljeni prema </a:t>
            </a:r>
            <a:br>
              <a:rPr lang="hr-HR" sz="2800" dirty="0" smtClean="0">
                <a:solidFill>
                  <a:schemeClr val="tx2"/>
                </a:solidFill>
              </a:rPr>
            </a:br>
            <a:r>
              <a:rPr lang="hr-HR" sz="2800" dirty="0" smtClean="0">
                <a:solidFill>
                  <a:schemeClr val="tx2"/>
                </a:solidFill>
              </a:rPr>
              <a:t>razinama kognitivnih procesa i </a:t>
            </a:r>
            <a:br>
              <a:rPr lang="hr-HR" sz="2800" dirty="0" smtClean="0">
                <a:solidFill>
                  <a:schemeClr val="tx2"/>
                </a:solidFill>
              </a:rPr>
            </a:br>
            <a:r>
              <a:rPr lang="hr-HR" sz="2800" dirty="0" smtClean="0">
                <a:solidFill>
                  <a:schemeClr val="tx2"/>
                </a:solidFill>
              </a:rPr>
              <a:t>metrijskim karakteristikama</a:t>
            </a:r>
            <a:br>
              <a:rPr lang="hr-HR" sz="2800" dirty="0" smtClean="0">
                <a:solidFill>
                  <a:schemeClr val="tx2"/>
                </a:solidFill>
              </a:rPr>
            </a:br>
            <a:r>
              <a:rPr lang="hr-HR" sz="2800" b="1" dirty="0" smtClean="0"/>
              <a:t/>
            </a:r>
            <a:br>
              <a:rPr lang="hr-HR" sz="2800" b="1" dirty="0" smtClean="0"/>
            </a:br>
            <a:endParaRPr lang="hr-H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941168"/>
            <a:ext cx="6400800" cy="1201688"/>
          </a:xfrm>
        </p:spPr>
        <p:txBody>
          <a:bodyPr>
            <a:normAutofit/>
          </a:bodyPr>
          <a:lstStyle/>
          <a:p>
            <a:pPr algn="l"/>
            <a:r>
              <a:rPr lang="hr-HR" sz="1600" dirty="0" smtClean="0">
                <a:solidFill>
                  <a:schemeClr val="tx2">
                    <a:lumMod val="75000"/>
                  </a:schemeClr>
                </a:solidFill>
              </a:rPr>
              <a:t>Tatjana Ivošević</a:t>
            </a:r>
          </a:p>
          <a:p>
            <a:pPr algn="l"/>
            <a:r>
              <a:rPr lang="hr-HR" sz="1600" dirty="0" smtClean="0">
                <a:solidFill>
                  <a:schemeClr val="tx2">
                    <a:lumMod val="75000"/>
                  </a:schemeClr>
                </a:solidFill>
              </a:rPr>
              <a:t>Agencija za odgoj i obrazovanje, Rijeka</a:t>
            </a:r>
            <a:endParaRPr lang="hr-HR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EF13-750D-4B56-86FB-C9CF79683834}" type="datetime1">
              <a:rPr lang="sr-Latn-CS" smtClean="0">
                <a:solidFill>
                  <a:schemeClr val="tx2">
                    <a:lumMod val="75000"/>
                  </a:schemeClr>
                </a:solidFill>
              </a:rPr>
              <a:t>4.7.2017.</a:t>
            </a:fld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dirty="0" smtClean="0">
                <a:solidFill>
                  <a:schemeClr val="tx2">
                    <a:lumMod val="75000"/>
                  </a:schemeClr>
                </a:solidFill>
              </a:rPr>
              <a:t>Međužupanijski stručni skup za </a:t>
            </a:r>
            <a:r>
              <a:rPr lang="vi-VN" dirty="0" smtClean="0">
                <a:solidFill>
                  <a:schemeClr val="tx2">
                    <a:lumMod val="75000"/>
                  </a:schemeClr>
                </a:solidFill>
              </a:rPr>
              <a:t>učitelje/nastavnike</a:t>
            </a:r>
            <a:r>
              <a:rPr lang="hr-HR" dirty="0" smtClean="0">
                <a:solidFill>
                  <a:schemeClr val="tx2">
                    <a:lumMod val="75000"/>
                  </a:schemeClr>
                </a:solidFill>
              </a:rPr>
              <a:t> f</a:t>
            </a:r>
            <a:r>
              <a:rPr lang="vi-VN" dirty="0" smtClean="0">
                <a:solidFill>
                  <a:schemeClr val="tx2">
                    <a:lumMod val="75000"/>
                  </a:schemeClr>
                </a:solidFill>
              </a:rPr>
              <a:t>izike </a:t>
            </a:r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8333"/>
            <a:ext cx="2620963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</a:t>
            </a:fld>
            <a:endParaRPr lang="hr-HR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88640"/>
            <a:ext cx="29718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188640"/>
            <a:ext cx="15621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4468742"/>
            <a:ext cx="3500636" cy="1504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1509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dirty="0" smtClean="0">
                <a:solidFill>
                  <a:schemeClr val="tx2"/>
                </a:solidFill>
              </a:rPr>
              <a:t>Prijedlog NKNP Fizika</a:t>
            </a:r>
            <a:endParaRPr lang="hr-HR" sz="32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7B89-3443-427F-A072-0D724CD69EFC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10</a:t>
            </a:fld>
            <a:endParaRPr lang="hr-HR"/>
          </a:p>
        </p:txBody>
      </p:sp>
      <p:pic>
        <p:nvPicPr>
          <p:cNvPr id="1228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24744"/>
            <a:ext cx="7965468" cy="4990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5652120" y="3717032"/>
            <a:ext cx="27363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27584" y="3933056"/>
            <a:ext cx="6768752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652120" y="3501008"/>
            <a:ext cx="936104" cy="2160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5508104" y="3429000"/>
            <a:ext cx="129614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14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Pisani ispit</a:t>
            </a:r>
            <a:endParaRPr lang="hr-HR" sz="14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076056" y="256490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tx2"/>
                </a:solidFill>
              </a:rPr>
              <a:t>Revidirana </a:t>
            </a:r>
            <a:r>
              <a:rPr lang="hr-HR" sz="3200" dirty="0" err="1" smtClean="0">
                <a:solidFill>
                  <a:schemeClr val="tx2"/>
                </a:solidFill>
              </a:rPr>
              <a:t>Bloomova</a:t>
            </a:r>
            <a:r>
              <a:rPr lang="hr-HR" sz="3200" dirty="0" smtClean="0">
                <a:solidFill>
                  <a:schemeClr val="tx2"/>
                </a:solidFill>
              </a:rPr>
              <a:t> taksonomija</a:t>
            </a:r>
            <a:endParaRPr lang="hr-HR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7C3E-B420-4E1A-83B4-BC030DDA86DA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11</a:t>
            </a:fld>
            <a:endParaRPr lang="hr-HR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1520" y="1916832"/>
          <a:ext cx="8713365" cy="3947776"/>
        </p:xfrm>
        <a:graphic>
          <a:graphicData uri="http://schemas.openxmlformats.org/drawingml/2006/table">
            <a:tbl>
              <a:tblPr/>
              <a:tblGrid>
                <a:gridCol w="1613141"/>
                <a:gridCol w="1371548"/>
                <a:gridCol w="1435319"/>
                <a:gridCol w="1003517"/>
                <a:gridCol w="870361"/>
                <a:gridCol w="1195070"/>
                <a:gridCol w="1224409"/>
              </a:tblGrid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DIMENZIJE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DIMENZIJE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KOGNITIVNIH</a:t>
                      </a:r>
                      <a:r>
                        <a:rPr lang="hr-HR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PROCESA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ZNANJA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ZAPAMĆIVANJE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RAZUMIJEVANJE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PRIMJENA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ANALIZA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SINTEZA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STVARALAŠTVO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ČINJENIČNO  ZNANJE</a:t>
                      </a:r>
                    </a:p>
                    <a:p>
                      <a:pPr algn="l" fontAlgn="b"/>
                      <a:endParaRPr lang="hr-HR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hr-HR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hr-HR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hr-HR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24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KONCEPTUALNO ZNANJE</a:t>
                      </a:r>
                    </a:p>
                    <a:p>
                      <a:pPr algn="l" fontAlgn="b"/>
                      <a:endParaRPr lang="hr-HR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hr-H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24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PROCEDURALNO ZNANJE</a:t>
                      </a:r>
                    </a:p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hr-HR" sz="14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24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METAKOGNITIVNO ZNANJE</a:t>
                      </a:r>
                    </a:p>
                    <a:p>
                      <a:pPr algn="l" fontAlgn="b"/>
                      <a:endParaRPr lang="hr-HR" sz="14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824" marR="6824" marT="6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800" dirty="0" smtClean="0"/>
              <a:t>Dimenzije znanja u fizici</a:t>
            </a:r>
            <a:endParaRPr lang="hr-HR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43608" y="1340768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8E6DF3-C480-4C60-BEF4-944385715DBA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BD51E-9B24-4035-A43F-6184FFE1F155}" type="slidenum">
              <a:rPr lang="hr-HR"/>
              <a:pPr>
                <a:defRPr/>
              </a:pPr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r-HR" sz="3200" dirty="0" smtClean="0">
                <a:solidFill>
                  <a:schemeClr val="tx2"/>
                </a:solidFill>
              </a:rPr>
              <a:t>Mogući postotni interval  i razina kognitivnih procesa za određenu ocjenu</a:t>
            </a:r>
            <a:r>
              <a:rPr lang="hr-HR" sz="3200" dirty="0" smtClean="0">
                <a:solidFill>
                  <a:srgbClr val="0070C0"/>
                </a:solidFill>
              </a:rPr>
              <a:t/>
            </a:r>
            <a:br>
              <a:rPr lang="hr-HR" sz="3200" dirty="0" smtClean="0">
                <a:solidFill>
                  <a:srgbClr val="0070C0"/>
                </a:solidFill>
              </a:rPr>
            </a:br>
            <a:endParaRPr lang="hr-HR" sz="3200" dirty="0">
              <a:solidFill>
                <a:srgbClr val="0070C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B8DCA-8920-49F1-8933-166FADF690E2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24D1F-1919-4D21-9B3E-74DED730E7C3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14</a:t>
            </a:fld>
            <a:endParaRPr lang="hr-H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987"/>
            <a:ext cx="6732240" cy="68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-324544" y="3645024"/>
            <a:ext cx="331236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2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NK, 2016</a:t>
            </a:r>
            <a:endParaRPr lang="en-US" sz="28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052736"/>
            <a:ext cx="2592288" cy="3356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</a:t>
            </a:r>
            <a:r>
              <a:rPr lang="hr-HR" sz="3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</a:t>
            </a:r>
            <a:r>
              <a:rPr kumimoji="0" lang="hr-H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etrijske</a:t>
            </a:r>
            <a:r>
              <a:rPr kumimoji="0" lang="hr-H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karakteristike testa</a:t>
            </a:r>
            <a:endParaRPr kumimoji="0" lang="hr-HR" sz="3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solidFill>
                  <a:schemeClr val="tx2">
                    <a:lumMod val="75000"/>
                  </a:schemeClr>
                </a:solidFill>
              </a:rPr>
              <a:t>ZAKLJUČAK</a:t>
            </a:r>
            <a:endParaRPr lang="hr-H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781128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Vrednovati kontinuirano,</a:t>
            </a:r>
          </a:p>
          <a:p>
            <a:r>
              <a:rPr lang="hr-HR" sz="2400" dirty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rednovati  ostvarene ishode učenja,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Primijeniti </a:t>
            </a:r>
            <a:r>
              <a:rPr lang="hr-HR" sz="2400" dirty="0" err="1" smtClean="0">
                <a:solidFill>
                  <a:schemeClr val="tx2">
                    <a:lumMod val="75000"/>
                  </a:schemeClr>
                </a:solidFill>
              </a:rPr>
              <a:t>Bloomovu</a:t>
            </a:r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 taksonomiju razina kognitivnih procesa,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Različito bodovati različite razine složenosti pitanja/zadataka,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Više razine uglavnom uključuju niže razine postignuća,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Analizirati metrijske karakteristike sastavljenog testa…</a:t>
            </a:r>
          </a:p>
          <a:p>
            <a:endParaRPr lang="hr-H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hr-HR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33948-FF23-4E99-BD65-7C7DEB838240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>
                <a:solidFill>
                  <a:schemeClr val="tx2">
                    <a:lumMod val="75000"/>
                  </a:schemeClr>
                </a:solidFill>
              </a:rPr>
              <a:t>Međužupanijski stručni skup za učitelje/nastavnike fizike </a:t>
            </a:r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15</a:t>
            </a:fld>
            <a:endParaRPr lang="hr-H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1457413" y="3346886"/>
            <a:ext cx="4752528" cy="102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chemeClr val="tx2"/>
                </a:solidFill>
              </a:rPr>
              <a:t>Prilog:Radni listić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962DB-D4E3-40EC-ADE3-81D2D8B0DC66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Literatura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r-HR" dirty="0" smtClean="0"/>
              <a:t>1. Anderson, L. W., </a:t>
            </a:r>
            <a:r>
              <a:rPr lang="hr-HR" dirty="0" err="1" smtClean="0"/>
              <a:t>Krathwohl</a:t>
            </a:r>
            <a:r>
              <a:rPr lang="hr-HR" dirty="0" smtClean="0"/>
              <a:t>, D. R.,  A </a:t>
            </a:r>
            <a:r>
              <a:rPr lang="hr-HR" dirty="0" err="1" smtClean="0"/>
              <a:t>taxonomy</a:t>
            </a:r>
            <a:r>
              <a:rPr lang="hr-HR" dirty="0" smtClean="0"/>
              <a:t> for </a:t>
            </a:r>
            <a:r>
              <a:rPr lang="hr-HR" dirty="0" err="1" smtClean="0"/>
              <a:t>Learning</a:t>
            </a:r>
            <a:r>
              <a:rPr lang="hr-HR" dirty="0" smtClean="0"/>
              <a:t>,  </a:t>
            </a:r>
            <a:r>
              <a:rPr lang="hr-HR" dirty="0" err="1" smtClean="0"/>
              <a:t>Teaching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Assessing</a:t>
            </a:r>
            <a:r>
              <a:rPr lang="hr-HR" dirty="0" smtClean="0"/>
              <a:t>, A </a:t>
            </a:r>
          </a:p>
          <a:p>
            <a:pPr>
              <a:buNone/>
            </a:pPr>
            <a:r>
              <a:rPr lang="hr-HR" dirty="0" err="1" smtClean="0"/>
              <a:t>Revision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Bloom</a:t>
            </a:r>
            <a:r>
              <a:rPr lang="hr-HR" dirty="0" smtClean="0"/>
              <a:t>’s </a:t>
            </a:r>
            <a:r>
              <a:rPr lang="hr-HR" dirty="0" err="1" smtClean="0"/>
              <a:t>Taxonomy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educational</a:t>
            </a:r>
            <a:r>
              <a:rPr lang="hr-HR" dirty="0" smtClean="0"/>
              <a:t> </a:t>
            </a:r>
            <a:r>
              <a:rPr lang="hr-HR" dirty="0" err="1" smtClean="0"/>
              <a:t>Objectives</a:t>
            </a:r>
            <a:r>
              <a:rPr lang="hr-HR" dirty="0" smtClean="0"/>
              <a:t>, New York, 2001.</a:t>
            </a:r>
          </a:p>
          <a:p>
            <a:pPr>
              <a:buNone/>
            </a:pPr>
            <a:r>
              <a:rPr lang="hr-HR" dirty="0" smtClean="0"/>
              <a:t>2. Jakopović, Ž., Kurikulum i nastava fizike, Školska knjiga, Zagreb, 2015.</a:t>
            </a:r>
          </a:p>
          <a:p>
            <a:pPr>
              <a:buNone/>
            </a:pPr>
            <a:r>
              <a:rPr lang="hr-HR" dirty="0" smtClean="0"/>
              <a:t>3. </a:t>
            </a:r>
            <a:r>
              <a:rPr lang="hr-HR" dirty="0" err="1" smtClean="0"/>
              <a:t>Lopac</a:t>
            </a:r>
            <a:r>
              <a:rPr lang="hr-HR" dirty="0" smtClean="0"/>
              <a:t>, V., Leksikon fizike, Školska knjiga, Zagreb, 2009.</a:t>
            </a:r>
          </a:p>
          <a:p>
            <a:pPr>
              <a:buNone/>
            </a:pPr>
            <a:r>
              <a:rPr lang="hr-HR" dirty="0" smtClean="0"/>
              <a:t>4. Krsnik R., Suvremene ideje u metodici nastave fizike, Školska knjiga,  Zagreb, 2009.</a:t>
            </a:r>
          </a:p>
          <a:p>
            <a:pPr>
              <a:buNone/>
            </a:pPr>
            <a:r>
              <a:rPr lang="hr-HR" dirty="0" smtClean="0"/>
              <a:t>5. Matijević, M., </a:t>
            </a:r>
            <a:r>
              <a:rPr lang="hr-HR" dirty="0" err="1" smtClean="0"/>
              <a:t>Radovanović</a:t>
            </a:r>
            <a:r>
              <a:rPr lang="hr-HR" dirty="0" smtClean="0"/>
              <a:t>, D., Nastava usmjerena na učenika, Školska knjiga, Zagreb, </a:t>
            </a:r>
          </a:p>
          <a:p>
            <a:pPr>
              <a:buNone/>
            </a:pPr>
            <a:r>
              <a:rPr lang="hr-HR" dirty="0" smtClean="0"/>
              <a:t>2011.</a:t>
            </a:r>
          </a:p>
          <a:p>
            <a:pPr>
              <a:buNone/>
            </a:pPr>
            <a:r>
              <a:rPr lang="hr-HR" dirty="0" smtClean="0"/>
              <a:t>6. Nacionalni okvirni kurikulum za predškolski odgoj i opće obvezno obrazovanje u </a:t>
            </a:r>
          </a:p>
          <a:p>
            <a:pPr>
              <a:buNone/>
            </a:pPr>
            <a:r>
              <a:rPr lang="hr-HR" dirty="0" smtClean="0"/>
              <a:t>osnovnoj i srednjoj školi, prijedlog, Ministarstvo znanosti, obrazovanja i športa, Zagreb, </a:t>
            </a:r>
          </a:p>
          <a:p>
            <a:pPr>
              <a:buNone/>
            </a:pPr>
            <a:r>
              <a:rPr lang="hr-HR" dirty="0" smtClean="0"/>
              <a:t>2008.</a:t>
            </a:r>
          </a:p>
          <a:p>
            <a:pPr>
              <a:buNone/>
            </a:pPr>
            <a:r>
              <a:rPr lang="hr-HR" dirty="0" smtClean="0"/>
              <a:t>7. Nacionalni kurikulum nastavnog predmeta Fizika – prijedlog, Zagreb, 2016</a:t>
            </a:r>
          </a:p>
          <a:p>
            <a:pPr>
              <a:buNone/>
            </a:pPr>
            <a:r>
              <a:rPr lang="hr-HR" dirty="0" smtClean="0">
                <a:hlinkClick r:id="rId2"/>
              </a:rPr>
              <a:t>http://mzos.hr/datoteke/10-Predmetni_kurikulum-Fizika.pdf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8. Pravilnik o načinima, postupcima i elementima vrednovanja učenika u osnovnoj i </a:t>
            </a:r>
          </a:p>
          <a:p>
            <a:pPr>
              <a:buNone/>
            </a:pPr>
            <a:r>
              <a:rPr lang="hr-HR" dirty="0" smtClean="0"/>
              <a:t>srednjoj školi, Narodne novine br. 112/2010, MZOŠ, 2010.</a:t>
            </a:r>
          </a:p>
          <a:p>
            <a:pPr>
              <a:buNone/>
            </a:pPr>
            <a:r>
              <a:rPr lang="hr-HR" dirty="0" smtClean="0"/>
              <a:t>9. </a:t>
            </a:r>
            <a:r>
              <a:rPr lang="hr-HR" dirty="0" err="1" smtClean="0"/>
              <a:t>Redish</a:t>
            </a:r>
            <a:r>
              <a:rPr lang="hr-HR" dirty="0" smtClean="0"/>
              <a:t>, E. F., </a:t>
            </a:r>
            <a:r>
              <a:rPr lang="hr-HR" dirty="0" err="1" smtClean="0"/>
              <a:t>Teaching</a:t>
            </a:r>
            <a:r>
              <a:rPr lang="hr-HR" dirty="0" smtClean="0"/>
              <a:t> </a:t>
            </a:r>
            <a:r>
              <a:rPr lang="hr-HR" dirty="0" err="1" smtClean="0"/>
              <a:t>Physics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Physics</a:t>
            </a:r>
            <a:r>
              <a:rPr lang="hr-HR" dirty="0" smtClean="0"/>
              <a:t> Suite, </a:t>
            </a:r>
            <a:r>
              <a:rPr lang="hr-HR" dirty="0" err="1" smtClean="0"/>
              <a:t>John</a:t>
            </a:r>
            <a:r>
              <a:rPr lang="hr-HR" dirty="0" smtClean="0"/>
              <a:t> </a:t>
            </a:r>
            <a:r>
              <a:rPr lang="hr-HR" dirty="0" err="1" smtClean="0"/>
              <a:t>Wiley</a:t>
            </a:r>
            <a:r>
              <a:rPr lang="hr-HR" dirty="0" smtClean="0"/>
              <a:t>&amp;</a:t>
            </a:r>
            <a:r>
              <a:rPr lang="hr-HR" dirty="0" err="1" smtClean="0"/>
              <a:t>Sons</a:t>
            </a:r>
            <a:r>
              <a:rPr lang="hr-HR" dirty="0" smtClean="0"/>
              <a:t> </a:t>
            </a:r>
            <a:r>
              <a:rPr lang="hr-HR" dirty="0" err="1" smtClean="0"/>
              <a:t>Inc</a:t>
            </a:r>
            <a:r>
              <a:rPr lang="hr-HR" dirty="0" smtClean="0"/>
              <a:t>., New York, </a:t>
            </a:r>
          </a:p>
          <a:p>
            <a:pPr>
              <a:buNone/>
            </a:pPr>
            <a:r>
              <a:rPr lang="hr-HR" dirty="0" smtClean="0"/>
              <a:t>  2003.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96D5-14D5-466B-9F7C-2DB55DC43C78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2636912"/>
            <a:ext cx="7211144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 smtClean="0">
                <a:solidFill>
                  <a:schemeClr val="tx2">
                    <a:lumMod val="75000"/>
                  </a:schemeClr>
                </a:solidFill>
              </a:rPr>
              <a:t>Hvala na pozornosti i suradnji</a:t>
            </a:r>
            <a:endParaRPr lang="hr-H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737-6E23-4C0F-8ADC-F49065D35FFF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6146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Dodatni materijali</a:t>
            </a:r>
            <a:endParaRPr lang="hr-H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B011-B98A-46E1-81C2-6659FE11F6FD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Uputa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>
                <a:solidFill>
                  <a:schemeClr val="tx2"/>
                </a:solidFill>
              </a:rPr>
              <a:t>Sudionici radionice će: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2"/>
                </a:solidFill>
              </a:rPr>
              <a:t>dobiti upute za rad (što ih očekuje kao zadatak i što očekujemo kao rezultat),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2"/>
                </a:solidFill>
              </a:rPr>
              <a:t>ponovit teoriju (razine kognitivnih procesa, metrijske karakteristike testa),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2"/>
                </a:solidFill>
              </a:rPr>
              <a:t>dobiti radni listić,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2"/>
                </a:solidFill>
              </a:rPr>
              <a:t>koristeći </a:t>
            </a:r>
            <a:r>
              <a:rPr lang="hr-HR" dirty="0" smtClean="0">
                <a:solidFill>
                  <a:schemeClr val="tx2"/>
                </a:solidFill>
              </a:rPr>
              <a:t>testove</a:t>
            </a:r>
            <a:r>
              <a:rPr lang="hr-HR" dirty="0" smtClean="0">
                <a:solidFill>
                  <a:schemeClr val="tx2"/>
                </a:solidFill>
              </a:rPr>
              <a:t>, pripadna rješenja te ishode učenja popuniti radni listić,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2"/>
                </a:solidFill>
              </a:rPr>
              <a:t>popraviti nepravilnosti iz </a:t>
            </a:r>
            <a:r>
              <a:rPr lang="hr-HR" dirty="0" smtClean="0">
                <a:solidFill>
                  <a:schemeClr val="tx2"/>
                </a:solidFill>
              </a:rPr>
              <a:t>testova </a:t>
            </a:r>
            <a:r>
              <a:rPr lang="hr-HR" dirty="0" smtClean="0">
                <a:solidFill>
                  <a:schemeClr val="tx2"/>
                </a:solidFill>
              </a:rPr>
              <a:t>znanja,</a:t>
            </a:r>
          </a:p>
          <a:p>
            <a:pPr marL="514350" indent="-514350">
              <a:buAutoNum type="arabicPeriod"/>
            </a:pPr>
            <a:r>
              <a:rPr lang="hr-HR" dirty="0" smtClean="0">
                <a:solidFill>
                  <a:schemeClr val="tx2"/>
                </a:solidFill>
              </a:rPr>
              <a:t>raspravljati o problematici sastavljanja testova.</a:t>
            </a:r>
          </a:p>
          <a:p>
            <a:pPr>
              <a:buNone/>
            </a:pPr>
            <a:r>
              <a:rPr lang="hr-HR" dirty="0" smtClean="0">
                <a:solidFill>
                  <a:schemeClr val="tx2"/>
                </a:solidFill>
              </a:rPr>
              <a:t>  </a:t>
            </a:r>
            <a:endParaRPr lang="hr-H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1D5B8-84EA-47BF-95E2-7E32EBD84EEE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572000" y="2060849"/>
            <a:ext cx="4321175" cy="26642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6" name="Rounded Rectangle 5"/>
          <p:cNvSpPr/>
          <p:nvPr/>
        </p:nvSpPr>
        <p:spPr>
          <a:xfrm>
            <a:off x="250825" y="2060849"/>
            <a:ext cx="4176713" cy="24482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hr-HR" dirty="0" smtClean="0"/>
              <a:t> </a:t>
            </a:r>
            <a:r>
              <a:rPr lang="hr-HR" sz="3200" dirty="0" smtClean="0"/>
              <a:t>Vrste zadataka u testovima</a:t>
            </a:r>
          </a:p>
        </p:txBody>
      </p:sp>
      <p:sp>
        <p:nvSpPr>
          <p:cNvPr id="31749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250825" y="2276475"/>
            <a:ext cx="4038600" cy="316865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2000" b="1" dirty="0" smtClean="0"/>
              <a:t>ZADATCI ZATVORENOGA TIPA</a:t>
            </a:r>
            <a:r>
              <a:rPr lang="hr-HR" sz="2000" dirty="0" smtClean="0"/>
              <a:t> </a:t>
            </a:r>
          </a:p>
          <a:p>
            <a:pPr eaLnBrk="1" hangingPunct="1">
              <a:buFontTx/>
              <a:buNone/>
            </a:pPr>
            <a:endParaRPr lang="hr-HR" sz="1400" dirty="0" smtClean="0"/>
          </a:p>
          <a:p>
            <a:pPr eaLnBrk="1" hangingPunct="1">
              <a:buFontTx/>
              <a:buNone/>
            </a:pPr>
            <a:endParaRPr lang="hr-HR" sz="1400" dirty="0" smtClean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hr-HR" sz="2000" dirty="0" smtClean="0"/>
              <a:t>-  sadrže točan odgovor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hr-HR" sz="2000" dirty="0" smtClean="0"/>
              <a:t>- zaokruživanjem slova ili izborom odgovora DA/NE</a:t>
            </a:r>
          </a:p>
        </p:txBody>
      </p:sp>
      <p:sp>
        <p:nvSpPr>
          <p:cNvPr id="31750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572000" y="2276475"/>
            <a:ext cx="4248150" cy="44561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sz="2000" b="1" dirty="0" smtClean="0"/>
              <a:t>ZADATCI OTVORENOGA TIPA</a:t>
            </a:r>
            <a:r>
              <a:rPr lang="hr-HR" sz="2000" dirty="0" smtClean="0"/>
              <a:t> </a:t>
            </a:r>
          </a:p>
          <a:p>
            <a:pPr algn="ctr" eaLnBrk="1" hangingPunct="1">
              <a:buFontTx/>
              <a:buNone/>
            </a:pPr>
            <a:endParaRPr lang="hr-HR" dirty="0" smtClean="0"/>
          </a:p>
          <a:p>
            <a:pPr algn="just" eaLnBrk="1" hangingPunct="1">
              <a:buNone/>
            </a:pPr>
            <a:r>
              <a:rPr lang="hr-HR" sz="2000" dirty="0" smtClean="0"/>
              <a:t>- učenici trebaju samostalno definirati odgovore </a:t>
            </a:r>
          </a:p>
          <a:p>
            <a:pPr algn="just" eaLnBrk="1" hangingPunct="1">
              <a:buNone/>
            </a:pPr>
            <a:r>
              <a:rPr lang="hr-HR" sz="2000" dirty="0" smtClean="0"/>
              <a:t>- postoji više načina izricanja točnog odgovora</a:t>
            </a:r>
          </a:p>
          <a:p>
            <a:pPr eaLnBrk="1" hangingPunct="1">
              <a:buFontTx/>
              <a:buNone/>
            </a:pPr>
            <a:endParaRPr lang="hr-HR" sz="2000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0BC6-EC6C-4E56-AF8D-583659CFC336}" type="datetime1">
              <a:rPr lang="sr-Latn-CS" smtClean="0"/>
              <a:t>4.7.2017.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20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dirty="0" smtClean="0"/>
              <a:t>Tipovi pitanja i </a:t>
            </a:r>
            <a:r>
              <a:rPr lang="hr-HR" sz="3200" dirty="0" smtClean="0">
                <a:solidFill>
                  <a:srgbClr val="FF0000"/>
                </a:solidFill>
              </a:rPr>
              <a:t>zadataka</a:t>
            </a:r>
            <a:r>
              <a:rPr lang="hr-HR" sz="3200" dirty="0" smtClean="0"/>
              <a:t> u testovima znanja</a:t>
            </a:r>
            <a:endParaRPr lang="hr-HR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Niže razine kognitivnih procesa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dirty="0" smtClean="0"/>
              <a:t>dosjećanja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dopunjavanja 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alternativni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dvaju kriterija izbora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višestrukog izbora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sređivanja/redanja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povezivanja</a:t>
            </a:r>
          </a:p>
          <a:p>
            <a:pPr>
              <a:lnSpc>
                <a:spcPct val="80000"/>
              </a:lnSpc>
            </a:pPr>
            <a:r>
              <a:rPr lang="hr-HR" dirty="0" smtClean="0"/>
              <a:t>nizovi elemenata s uljezom</a:t>
            </a:r>
          </a:p>
          <a:p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Više razine kognitivnih procesa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dirty="0" smtClean="0"/>
              <a:t>ispravljanja</a:t>
            </a:r>
          </a:p>
          <a:p>
            <a:pPr>
              <a:lnSpc>
                <a:spcPct val="80000"/>
              </a:lnSpc>
            </a:pPr>
            <a:r>
              <a:rPr lang="hr-HR" dirty="0" smtClean="0">
                <a:solidFill>
                  <a:srgbClr val="FF0000"/>
                </a:solidFill>
              </a:rPr>
              <a:t>rješavanja problema</a:t>
            </a:r>
          </a:p>
          <a:p>
            <a:pPr>
              <a:lnSpc>
                <a:spcPct val="80000"/>
              </a:lnSpc>
            </a:pPr>
            <a:r>
              <a:rPr lang="hr-HR" dirty="0" smtClean="0">
                <a:solidFill>
                  <a:srgbClr val="FF0000"/>
                </a:solidFill>
              </a:rPr>
              <a:t>pretvorbe podataka</a:t>
            </a:r>
          </a:p>
          <a:p>
            <a:pPr>
              <a:lnSpc>
                <a:spcPct val="80000"/>
              </a:lnSpc>
            </a:pPr>
            <a:r>
              <a:rPr lang="hr-HR" dirty="0" smtClean="0">
                <a:solidFill>
                  <a:srgbClr val="FF0000"/>
                </a:solidFill>
              </a:rPr>
              <a:t>esejskog tipa</a:t>
            </a:r>
            <a:endParaRPr lang="hr-HR" dirty="0" smtClean="0">
              <a:solidFill>
                <a:srgbClr val="FF0000"/>
              </a:solidFill>
              <a:latin typeface="Arial" charset="0"/>
            </a:endParaRPr>
          </a:p>
          <a:p>
            <a:endParaRPr lang="hr-HR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C263-4A89-409D-B4A0-A8AE91DB2075}" type="datetime1">
              <a:rPr lang="sr-Latn-CS" smtClean="0"/>
              <a:t>4.7.2017.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Revidirana </a:t>
            </a:r>
            <a:r>
              <a:rPr lang="hr-HR" sz="2800" dirty="0" err="1" smtClean="0"/>
              <a:t>Bloomova</a:t>
            </a:r>
            <a:r>
              <a:rPr lang="hr-HR" sz="2800" dirty="0" smtClean="0"/>
              <a:t> taksonomija </a:t>
            </a:r>
            <a:endParaRPr lang="hr-H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32F55-1D8F-4231-9515-0313F185E722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22</a:t>
            </a:fld>
            <a:endParaRPr lang="hr-HR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odgovora na pitanje kako učenik uči, a ne kako nastavnik </a:t>
            </a:r>
            <a:r>
              <a:rPr lang="hr-HR" sz="2400" i="1" dirty="0" smtClean="0"/>
              <a:t>poučava,</a:t>
            </a:r>
          </a:p>
          <a:p>
            <a:r>
              <a:rPr lang="hr-HR" sz="2400" dirty="0" smtClean="0"/>
              <a:t>bazira se na procesima učenja,</a:t>
            </a:r>
          </a:p>
          <a:p>
            <a:r>
              <a:rPr lang="hr-HR" sz="2400" dirty="0" smtClean="0"/>
              <a:t>organizirana je u 2-</a:t>
            </a:r>
            <a:r>
              <a:rPr lang="hr-HR" sz="2400" dirty="0" err="1" smtClean="0"/>
              <a:t>dimenzionalnu</a:t>
            </a:r>
            <a:r>
              <a:rPr lang="hr-HR" sz="2400" dirty="0" smtClean="0"/>
              <a:t> taksonomsku tablicu koju čine dimenzije znanja i dimenzije kognitivnih procesa učenika,</a:t>
            </a:r>
          </a:p>
          <a:p>
            <a:r>
              <a:rPr lang="hr-HR" sz="2400" dirty="0" smtClean="0"/>
              <a:t>objašnjava dimenzije znanja i dimenzije kognitivnih procesa.</a:t>
            </a:r>
          </a:p>
          <a:p>
            <a:pPr>
              <a:buFont typeface="Wingdings 2" pitchFamily="18" charset="2"/>
              <a:buNone/>
            </a:pPr>
            <a:r>
              <a:rPr lang="hr-HR" sz="2400" dirty="0" smtClean="0"/>
              <a:t>   </a:t>
            </a:r>
          </a:p>
          <a:p>
            <a:pPr>
              <a:buFont typeface="Wingdings 2" pitchFamily="18" charset="2"/>
              <a:buNone/>
            </a:pPr>
            <a:endParaRPr lang="hr-HR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7931224" cy="1143000"/>
          </a:xfrm>
        </p:spPr>
        <p:txBody>
          <a:bodyPr>
            <a:normAutofit/>
          </a:bodyPr>
          <a:lstStyle/>
          <a:p>
            <a:pPr algn="l"/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</a:rPr>
              <a:t>Radni listić</a:t>
            </a:r>
            <a:endParaRPr lang="hr-H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0DC3C-4416-4D79-AF8F-798790D79B81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>
                <a:solidFill>
                  <a:schemeClr val="tx2">
                    <a:lumMod val="75000"/>
                  </a:schemeClr>
                </a:solidFill>
              </a:rPr>
              <a:t>Međužupanijski stručni skup za učitelje/nastavnike fizike </a:t>
            </a:r>
            <a:endParaRPr lang="hr-HR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3</a:t>
            </a:fld>
            <a:endParaRPr lang="hr-HR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3528" y="836712"/>
          <a:ext cx="8568951" cy="5391197"/>
        </p:xfrm>
        <a:graphic>
          <a:graphicData uri="http://schemas.openxmlformats.org/drawingml/2006/table">
            <a:tbl>
              <a:tblPr/>
              <a:tblGrid>
                <a:gridCol w="3384376"/>
                <a:gridCol w="1080120"/>
                <a:gridCol w="1008112"/>
                <a:gridCol w="720080"/>
                <a:gridCol w="720080"/>
                <a:gridCol w="936104"/>
                <a:gridCol w="720079"/>
              </a:tblGrid>
              <a:tr h="309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Analiza testa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Calibri"/>
                          <a:ea typeface="Calibri"/>
                          <a:cs typeface="Times New Roman"/>
                        </a:rPr>
                        <a:t>DA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Calibri"/>
                          <a:ea typeface="Calibri"/>
                          <a:cs typeface="Times New Roman"/>
                        </a:rPr>
                        <a:t>NE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Calibri"/>
                          <a:ea typeface="Calibri"/>
                          <a:cs typeface="Times New Roman"/>
                        </a:rPr>
                        <a:t>Napomene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31743">
                <a:tc>
                  <a:txBody>
                    <a:bodyPr/>
                    <a:lstStyle/>
                    <a:p>
                      <a:pPr marL="18034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Jesu li pitanja jednoznačno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80340" indent="-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definirana?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(Jesu li pitanja/zadaci točni?)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Navesti primjere koji se ne uklapaju u tvrdnju!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Takve primjere izbaciti iz testa ili ih popraviti!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756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Jesu li predviđena rješenja? 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Jesu li točna rješenja?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Postoji li bodovi uz korake rješavanja zadatka?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Ako ne postoje bodovi za svaki korak u rješavanju zadatka, navesti ih!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007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latin typeface="Calibri"/>
                          <a:ea typeface="Calibri"/>
                          <a:cs typeface="Times New Roman"/>
                        </a:rPr>
                        <a:t>Jesu li ishodi učenja prepoznatljivi iz pitanja /zadataka?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(Povezati ishode učenja s pitanjima/zadacima.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Analizirati ishode učenja s pitanjima i zadacima.)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Navesti pitanja koja odstupaju od ishoda učenja!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Takve primjere izbaciti iz testa ili ih popraviti!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3158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 smtClean="0">
                          <a:latin typeface="Calibri"/>
                          <a:ea typeface="Calibri"/>
                          <a:cs typeface="Times New Roman"/>
                        </a:rPr>
                        <a:t>Koliko </a:t>
                      </a: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je pitanja/zadataka u određenoj razina kognitivnih procesa ? 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Koliko je bodova u određenoj razini?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prepoznavanje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(usvojenost)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latin typeface="Calibri"/>
                          <a:ea typeface="Calibri"/>
                          <a:cs typeface="Times New Roman"/>
                        </a:rPr>
                        <a:t>razumijevanje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primjena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analiza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sinteza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procjena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98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17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b="1">
                          <a:latin typeface="Calibri"/>
                          <a:ea typeface="Calibri"/>
                          <a:cs typeface="Times New Roman"/>
                        </a:rPr>
                        <a:t>Je li pitanju više razine dodijeljen veći broj bodova, nego pitanju niže razine? </a:t>
                      </a:r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Navesti primjere koji odstupaju. Popraviti bodovanje!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419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Postoji li interval bodova/postotak za određenu ocjenu?</a:t>
                      </a:r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Calibri"/>
                          <a:ea typeface="Calibri"/>
                          <a:cs typeface="Times New Roman"/>
                        </a:rPr>
                        <a:t>Napomena:</a:t>
                      </a: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Treba biti dovoljno pitanja osnovne razine tako da čine najmanje 40% testa.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Preporuka: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USV za 2, </a:t>
                      </a:r>
                      <a:r>
                        <a:rPr lang="hr-HR" sz="1200" dirty="0" smtClean="0">
                          <a:latin typeface="Calibri"/>
                          <a:ea typeface="Calibri"/>
                          <a:cs typeface="Times New Roman"/>
                        </a:rPr>
                        <a:t>USV </a:t>
                      </a: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i RAZ za 3, </a:t>
                      </a:r>
                      <a:r>
                        <a:rPr lang="hr-HR" sz="1200" dirty="0" smtClean="0">
                          <a:latin typeface="Calibri"/>
                          <a:ea typeface="Calibri"/>
                          <a:cs typeface="Times New Roman"/>
                        </a:rPr>
                        <a:t>USV</a:t>
                      </a: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, RAZ i PRI za 4,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U, R, P, A i S za 5)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latin typeface="Calibri"/>
                          <a:ea typeface="Calibri"/>
                          <a:cs typeface="Times New Roman"/>
                        </a:rPr>
                        <a:t>Je li interval bodova u skladu s određenom razinom kognitivnog procesa?</a:t>
                      </a:r>
                    </a:p>
                  </a:txBody>
                  <a:tcPr marL="41889" marR="41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707904" y="3933056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8377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</a:rPr>
              <a:t>Koji su uvjeti potrebni za sastavljanju pisanih radova?</a:t>
            </a:r>
          </a:p>
          <a:p>
            <a:pPr>
              <a:buNone/>
            </a:pPr>
            <a:r>
              <a:rPr lang="hr-HR" sz="2800" dirty="0" smtClean="0">
                <a:solidFill>
                  <a:schemeClr val="tx2"/>
                </a:solidFill>
              </a:rPr>
              <a:t>Koje uvjete koristite?</a:t>
            </a:r>
            <a:endParaRPr lang="hr-HR" sz="28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467E8-6FC5-4235-8C04-6A22CFB8390C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>
                <a:solidFill>
                  <a:schemeClr val="tx2"/>
                </a:solidFill>
              </a:rPr>
              <a:t>Procedura sastavljanja pisanog rada</a:t>
            </a:r>
            <a:endParaRPr lang="hr-HR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2" y="1196752"/>
            <a:ext cx="6444208" cy="504056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odrediti ishode učenja koji će se testom provjeravati,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izabrati sadržaje (</a:t>
            </a:r>
            <a:r>
              <a:rPr lang="hr-HR" sz="2000" dirty="0" smtClean="0">
                <a:solidFill>
                  <a:schemeClr val="tx2">
                    <a:lumMod val="75000"/>
                  </a:schemeClr>
                </a:solidFill>
              </a:rPr>
              <a:t>pitanja i zadatke), 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riješiti numeričke primjere,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pridodati koracima rješavanja zadatka određeni broj bodova,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navesti ukupan broj bodova uz pitanje/zadatak,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povezati određenu ocjenu s intervalom bodova,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provjeriti metrijske karakteristike sastavljenog testa, </a:t>
            </a:r>
          </a:p>
          <a:p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oblikovati test (rasporediti pitanja i zadatke, izgled testa na papiru, </a:t>
            </a:r>
            <a:r>
              <a:rPr lang="hr-HR" sz="2400" dirty="0" err="1" smtClean="0">
                <a:solidFill>
                  <a:schemeClr val="tx2">
                    <a:lumMod val="75000"/>
                  </a:schemeClr>
                </a:solidFill>
              </a:rPr>
              <a:t>itd</a:t>
            </a:r>
            <a:r>
              <a:rPr lang="hr-HR" sz="2400" dirty="0" smtClean="0">
                <a:solidFill>
                  <a:schemeClr val="tx2">
                    <a:lumMod val="75000"/>
                  </a:schemeClr>
                </a:solidFill>
              </a:rPr>
              <a:t>.).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4C4F0-151F-4C72-BB3B-181C80988887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>
                <a:solidFill>
                  <a:schemeClr val="tx2">
                    <a:lumMod val="75000"/>
                  </a:schemeClr>
                </a:solidFill>
              </a:rPr>
              <a:t>Međužupanijski stručni skup za učitelje/nastavnike fizike </a:t>
            </a:r>
            <a:endParaRPr lang="hr-H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5</a:t>
            </a:fld>
            <a:endParaRPr lang="hr-H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73016"/>
            <a:ext cx="2232249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5838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3200" dirty="0" smtClean="0">
                <a:solidFill>
                  <a:schemeClr val="tx2"/>
                </a:solidFill>
              </a:rPr>
              <a:t>Preporuke za izradu testa:</a:t>
            </a:r>
            <a:endParaRPr lang="hr-HR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hr-HR" sz="2400" dirty="0" smtClean="0">
                <a:solidFill>
                  <a:schemeClr val="tx2"/>
                </a:solidFill>
              </a:rPr>
              <a:t>koristiti ostvarene ishode učenja iz svojih priprema,</a:t>
            </a:r>
          </a:p>
          <a:p>
            <a:r>
              <a:rPr lang="hr-HR" sz="2400" dirty="0" smtClean="0">
                <a:solidFill>
                  <a:schemeClr val="tx2"/>
                </a:solidFill>
              </a:rPr>
              <a:t>koristiti različite tipove pitanja i zadataka,</a:t>
            </a:r>
          </a:p>
          <a:p>
            <a:r>
              <a:rPr lang="hr-HR" sz="2400" dirty="0" smtClean="0">
                <a:solidFill>
                  <a:schemeClr val="tx2"/>
                </a:solidFill>
              </a:rPr>
              <a:t>različito bodovati različite razine složenosti pitanja/zadataka,</a:t>
            </a:r>
          </a:p>
          <a:p>
            <a:r>
              <a:rPr lang="hr-HR" sz="2400" i="1" dirty="0" smtClean="0">
                <a:solidFill>
                  <a:schemeClr val="tx2"/>
                </a:solidFill>
              </a:rPr>
              <a:t>dati dovoljno (do 50%) pitanja osnovne razine za ocjenu dovoljan,</a:t>
            </a:r>
          </a:p>
          <a:p>
            <a:r>
              <a:rPr lang="hr-HR" sz="2400" dirty="0" smtClean="0">
                <a:solidFill>
                  <a:schemeClr val="tx2"/>
                </a:solidFill>
              </a:rPr>
              <a:t>interval bodova za ocjena treba sadržavati određene razine kognitivnih procesa od usvojenosti do sinteze (</a:t>
            </a:r>
            <a:r>
              <a:rPr lang="hr-HR" sz="2400" dirty="0" err="1" smtClean="0">
                <a:solidFill>
                  <a:schemeClr val="tx2"/>
                </a:solidFill>
              </a:rPr>
              <a:t>npr</a:t>
            </a:r>
            <a:r>
              <a:rPr lang="hr-HR" sz="2400" dirty="0" smtClean="0">
                <a:solidFill>
                  <a:schemeClr val="tx2"/>
                </a:solidFill>
              </a:rPr>
              <a:t>. </a:t>
            </a:r>
            <a:r>
              <a:rPr lang="hr-HR" sz="2400" dirty="0" err="1" smtClean="0">
                <a:solidFill>
                  <a:schemeClr val="tx2"/>
                </a:solidFill>
              </a:rPr>
              <a:t>Bloom</a:t>
            </a:r>
            <a:r>
              <a:rPr lang="hr-HR" sz="2400" dirty="0" smtClean="0">
                <a:solidFill>
                  <a:schemeClr val="tx2"/>
                </a:solidFill>
              </a:rPr>
              <a:t> t.),</a:t>
            </a:r>
          </a:p>
          <a:p>
            <a:r>
              <a:rPr lang="hr-HR" sz="2400" dirty="0" smtClean="0">
                <a:solidFill>
                  <a:schemeClr val="tx2"/>
                </a:solidFill>
              </a:rPr>
              <a:t>provjeriti metrijske karakteristike testa prije provedbe u razrednom odjelu.</a:t>
            </a:r>
            <a:endParaRPr lang="hr-HR" sz="24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6C2C-DCE9-4787-A875-DE91C10FF62C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dirty="0" smtClean="0"/>
              <a:t>Međužupanijski stručni skup za učitelje/nastavnike fizike 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44F8-8F11-43BB-A24C-2A9FDE44426A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7</a:t>
            </a:fld>
            <a:endParaRPr lang="hr-H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602" y="332656"/>
            <a:ext cx="9178602" cy="581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B9E0-04CF-4164-AEEB-0995DE0B4610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8</a:t>
            </a:fld>
            <a:endParaRPr lang="hr-HR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"/>
            <a:ext cx="9363075" cy="681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rgbClr val="0070C0"/>
                </a:solidFill>
              </a:rPr>
              <a:t>Napomena: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Potrebno je odlučiti koji će element ocjenjivanja pokrivati predloženi test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3244-776F-44A4-9991-D008BF1F905B}" type="datetime1">
              <a:rPr lang="sr-Latn-CS" smtClean="0"/>
              <a:t>4.7.2017.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Međužupanijski stručni skup za učitelje/nastavnike fizike 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3629E-BBAD-4D65-8172-71964E6C9DC6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20795</TotalTime>
  <Words>1174</Words>
  <Application>Microsoft Office PowerPoint</Application>
  <PresentationFormat>On-screen Show (4:3)</PresentationFormat>
  <Paragraphs>264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Testovi znanja učenika sastavljeni prema  razinama kognitivnih procesa i  metrijskim karakteristikama  </vt:lpstr>
      <vt:lpstr>Uputa</vt:lpstr>
      <vt:lpstr>Radni listić</vt:lpstr>
      <vt:lpstr>Slide 4</vt:lpstr>
      <vt:lpstr>Procedura sastavljanja pisanog rada</vt:lpstr>
      <vt:lpstr>Preporuke za izradu testa:</vt:lpstr>
      <vt:lpstr>Slide 7</vt:lpstr>
      <vt:lpstr>Slide 8</vt:lpstr>
      <vt:lpstr>Slide 9</vt:lpstr>
      <vt:lpstr>Prijedlog NKNP Fizika</vt:lpstr>
      <vt:lpstr>Revidirana Bloomova taksonomija</vt:lpstr>
      <vt:lpstr>Dimenzije znanja u fizici</vt:lpstr>
      <vt:lpstr>Mogući postotni interval  i razina kognitivnih procesa za određenu ocjenu </vt:lpstr>
      <vt:lpstr>Slide 14</vt:lpstr>
      <vt:lpstr>ZAKLJUČAK</vt:lpstr>
      <vt:lpstr>Slide 16</vt:lpstr>
      <vt:lpstr>Literatura</vt:lpstr>
      <vt:lpstr>Slide 18</vt:lpstr>
      <vt:lpstr>Slide 19</vt:lpstr>
      <vt:lpstr> Vrste zadataka u testovima</vt:lpstr>
      <vt:lpstr>Tipovi pitanja i zadataka u testovima znanja</vt:lpstr>
      <vt:lpstr>Revidirana Bloomova taksonomija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Metodičko oblikovanje pisanih radova</dc:title>
  <dc:creator>Tanja</dc:creator>
  <cp:lastModifiedBy>Recenzent</cp:lastModifiedBy>
  <cp:revision>1522</cp:revision>
  <dcterms:created xsi:type="dcterms:W3CDTF">2015-11-08T06:22:24Z</dcterms:created>
  <dcterms:modified xsi:type="dcterms:W3CDTF">2017-07-04T07:23:31Z</dcterms:modified>
</cp:coreProperties>
</file>